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8288000" cy="10287000"/>
  <p:notesSz cx="6858000" cy="9144000"/>
  <p:embeddedFontLst>
    <p:embeddedFont>
      <p:font typeface="Abril Fatface" panose="02000503000000020003" pitchFamily="2" charset="0"/>
      <p:regular r:id="rId18"/>
    </p:embeddedFont>
    <p:embeddedFont>
      <p:font typeface="Abril Fatface Italics" panose="020B0604020202020204" charset="0"/>
      <p:regular r:id="rId19"/>
    </p:embeddedFont>
    <p:embeddedFont>
      <p:font typeface="Calibri" panose="020F0502020204030204" pitchFamily="34" charset="0"/>
      <p:regular r:id="rId20"/>
      <p:bold r:id="rId21"/>
      <p:italic r:id="rId22"/>
      <p:boldItalic r:id="rId23"/>
    </p:embeddedFont>
    <p:embeddedFont>
      <p:font typeface="Proxima Nova" panose="020B0604020202020204" charset="0"/>
      <p:regular r:id="rId24"/>
    </p:embeddedFont>
    <p:embeddedFont>
      <p:font typeface="Roboto" panose="02000000000000000000" pitchFamily="2" charset="0"/>
      <p:regular r:id="rId25"/>
      <p:bold r:id="rId26"/>
      <p:italic r:id="rId27"/>
      <p:bold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85352" autoAdjust="0"/>
  </p:normalViewPr>
  <p:slideViewPr>
    <p:cSldViewPr>
      <p:cViewPr varScale="1">
        <p:scale>
          <a:sx n="61" d="100"/>
          <a:sy n="61" d="100"/>
        </p:scale>
        <p:origin x="1528" y="80"/>
      </p:cViewPr>
      <p:guideLst>
        <p:guide orient="horz" pos="2160"/>
        <p:guide pos="2880"/>
      </p:guideLst>
    </p:cSldViewPr>
  </p:slideViewPr>
  <p:outlineViewPr>
    <p:cViewPr>
      <p:scale>
        <a:sx n="33" d="100"/>
        <a:sy n="33" d="100"/>
      </p:scale>
      <p:origin x="0" y="0"/>
    </p:cViewPr>
  </p:outlineViewPr>
  <p:notesTextViewPr>
    <p:cViewPr>
      <p:scale>
        <a:sx n="150" d="100"/>
        <a:sy n="150" d="100"/>
      </p:scale>
      <p:origin x="0" y="-636"/>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FB5BC8-B8AF-4D39-A145-F79ABA14F2EB}" type="datetimeFigureOut">
              <a:rPr lang="en-US" smtClean="0"/>
              <a:t>5/8/2025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31513A8-D651-434E-B624-F17B77DA0CAF}" type="slidenum">
              <a:rPr lang="en-US" smtClean="0"/>
              <a:t>‹#›</a:t>
            </a:fld>
            <a:endParaRPr lang="en-US"/>
          </a:p>
        </p:txBody>
      </p:sp>
    </p:spTree>
    <p:extLst>
      <p:ext uri="{BB962C8B-B14F-4D97-AF65-F5344CB8AC3E}">
        <p14:creationId xmlns:p14="http://schemas.microsoft.com/office/powerpoint/2010/main" val="26632010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Requirement Gathering</a:t>
            </a:r>
            <a:r>
              <a:rPr lang="en-US" dirty="0"/>
              <a:t>: Collected key app features – product management, orders, payments.</a:t>
            </a:r>
          </a:p>
          <a:p>
            <a:r>
              <a:rPr lang="en-US" b="1" dirty="0"/>
              <a:t>Analysis</a:t>
            </a:r>
            <a:r>
              <a:rPr lang="en-US" dirty="0"/>
              <a:t>: Studied needs, found missing parts, and made flowcharts and wireframes.</a:t>
            </a:r>
          </a:p>
          <a:p>
            <a:r>
              <a:rPr lang="en-US" b="1" dirty="0"/>
              <a:t>Design</a:t>
            </a:r>
            <a:r>
              <a:rPr lang="en-US" dirty="0"/>
              <a:t>: Created the user interface, database (MongoDB), and backend layout (Node.js/Next.js).</a:t>
            </a:r>
          </a:p>
          <a:p>
            <a:r>
              <a:rPr lang="en-US" b="1" dirty="0"/>
              <a:t>Coding</a:t>
            </a:r>
            <a:r>
              <a:rPr lang="en-US" dirty="0"/>
              <a:t>: Built the app using Java/Kotlin; backend done with Node.js and MongoDB.</a:t>
            </a:r>
          </a:p>
          <a:p>
            <a:r>
              <a:rPr lang="en-US" b="1" dirty="0"/>
              <a:t>Testing</a:t>
            </a:r>
            <a:r>
              <a:rPr lang="en-US" dirty="0"/>
              <a:t>: Checked the app for bugs, speed, and security.</a:t>
            </a:r>
          </a:p>
          <a:p>
            <a:r>
              <a:rPr lang="en-US" b="1" dirty="0"/>
              <a:t>Implementation</a:t>
            </a:r>
            <a:r>
              <a:rPr lang="en-US" dirty="0"/>
              <a:t>: Ran the app on test devices, verified features, and demonstrated its functionality.</a:t>
            </a:r>
          </a:p>
          <a:p>
            <a:r>
              <a:rPr lang="en-US" b="1" dirty="0"/>
              <a:t>Review</a:t>
            </a:r>
            <a:r>
              <a:rPr lang="en-US" dirty="0"/>
              <a:t>: Got user feedback, fixed issues, and made improvements.</a:t>
            </a:r>
          </a:p>
          <a:p>
            <a:endParaRPr lang="en-US" dirty="0"/>
          </a:p>
        </p:txBody>
      </p:sp>
      <p:sp>
        <p:nvSpPr>
          <p:cNvPr id="4" name="Slide Number Placeholder 3"/>
          <p:cNvSpPr>
            <a:spLocks noGrp="1"/>
          </p:cNvSpPr>
          <p:nvPr>
            <p:ph type="sldNum" sz="quarter" idx="5"/>
          </p:nvPr>
        </p:nvSpPr>
        <p:spPr/>
        <p:txBody>
          <a:bodyPr/>
          <a:lstStyle/>
          <a:p>
            <a:fld id="{031513A8-D651-434E-B624-F17B77DA0CAF}" type="slidenum">
              <a:rPr lang="en-US" smtClean="0"/>
              <a:t>10</a:t>
            </a:fld>
            <a:endParaRPr lang="en-US"/>
          </a:p>
        </p:txBody>
      </p:sp>
    </p:spTree>
    <p:extLst>
      <p:ext uri="{BB962C8B-B14F-4D97-AF65-F5344CB8AC3E}">
        <p14:creationId xmlns:p14="http://schemas.microsoft.com/office/powerpoint/2010/main" val="39781814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dirty="0"/>
              <a:t>Create a working mobile app that is easy to use and manage.</a:t>
            </a:r>
          </a:p>
          <a:p>
            <a:r>
              <a:rPr lang="en-US" sz="1600" dirty="0"/>
              <a:t>Write a clear user guide to help people use the app.</a:t>
            </a:r>
          </a:p>
          <a:p>
            <a:r>
              <a:rPr lang="en-US" sz="1600" dirty="0"/>
              <a:t>Write a final report explaining how the app was made and what was achieved.</a:t>
            </a:r>
          </a:p>
        </p:txBody>
      </p:sp>
      <p:sp>
        <p:nvSpPr>
          <p:cNvPr id="4" name="Slide Number Placeholder 3"/>
          <p:cNvSpPr>
            <a:spLocks noGrp="1"/>
          </p:cNvSpPr>
          <p:nvPr>
            <p:ph type="sldNum" sz="quarter" idx="5"/>
          </p:nvPr>
        </p:nvSpPr>
        <p:spPr/>
        <p:txBody>
          <a:bodyPr/>
          <a:lstStyle/>
          <a:p>
            <a:fld id="{031513A8-D651-434E-B624-F17B77DA0CAF}" type="slidenum">
              <a:rPr lang="en-US" smtClean="0"/>
              <a:t>12</a:t>
            </a:fld>
            <a:endParaRPr lang="en-US"/>
          </a:p>
        </p:txBody>
      </p:sp>
    </p:spTree>
    <p:extLst>
      <p:ext uri="{BB962C8B-B14F-4D97-AF65-F5344CB8AC3E}">
        <p14:creationId xmlns:p14="http://schemas.microsoft.com/office/powerpoint/2010/main" val="412174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Gadget E-Commerce App helps businesses sell products online and keep track of their stock. </a:t>
            </a:r>
          </a:p>
          <a:p>
            <a:r>
              <a:rPr lang="en-US"/>
              <a:t>It’s </a:t>
            </a:r>
            <a:r>
              <a:rPr lang="en-US" dirty="0"/>
              <a:t>easy to change features to fit your needs, shows updates right away, and keeps payments safe</a:t>
            </a:r>
            <a:r>
              <a:rPr lang="en-US"/>
              <a:t>. </a:t>
            </a:r>
          </a:p>
          <a:p>
            <a:r>
              <a:rPr lang="en-US"/>
              <a:t>This </a:t>
            </a:r>
            <a:r>
              <a:rPr lang="en-US" dirty="0"/>
              <a:t>makes things easier for both sellers and buyers, and helps businesses work better and grow.</a:t>
            </a:r>
          </a:p>
        </p:txBody>
      </p:sp>
      <p:sp>
        <p:nvSpPr>
          <p:cNvPr id="4" name="Slide Number Placeholder 3"/>
          <p:cNvSpPr>
            <a:spLocks noGrp="1"/>
          </p:cNvSpPr>
          <p:nvPr>
            <p:ph type="sldNum" sz="quarter" idx="5"/>
          </p:nvPr>
        </p:nvSpPr>
        <p:spPr/>
        <p:txBody>
          <a:bodyPr/>
          <a:lstStyle/>
          <a:p>
            <a:fld id="{031513A8-D651-434E-B624-F17B77DA0CAF}" type="slidenum">
              <a:rPr lang="en-US" smtClean="0"/>
              <a:t>13</a:t>
            </a:fld>
            <a:endParaRPr lang="en-US"/>
          </a:p>
        </p:txBody>
      </p:sp>
    </p:spTree>
    <p:extLst>
      <p:ext uri="{BB962C8B-B14F-4D97-AF65-F5344CB8AC3E}">
        <p14:creationId xmlns:p14="http://schemas.microsoft.com/office/powerpoint/2010/main" val="23269687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5/8/2025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5/8/2025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5/8/2025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5/8/2025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5/8/2025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5/8/2025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11.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6.sv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23.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1.sv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4.svg"/></Relationships>
</file>

<file path=ppt/slides/_rels/slide14.xml.rels><?xml version="1.0" encoding="UTF-8" standalone="yes"?>
<Relationships xmlns="http://schemas.openxmlformats.org/package/2006/relationships"><Relationship Id="rId3" Type="http://schemas.openxmlformats.org/officeDocument/2006/relationships/hyperlink" Target="https://www.itti.com.np/" TargetMode="External"/><Relationship Id="rId2" Type="http://schemas.openxmlformats.org/officeDocument/2006/relationships/hyperlink" Target="https://www.techtarget.com/searchsoftwarequality/definition/mobile-application-development" TargetMode="External"/><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hyperlink" Target="https://www.nagmani.com.np/"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1.svg"/><Relationship Id="rId7" Type="http://schemas.openxmlformats.org/officeDocument/2006/relationships/image" Target="../media/image16.sv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6.sv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1028700"/>
            <a:ext cx="675462" cy="824630"/>
          </a:xfrm>
          <a:custGeom>
            <a:avLst/>
            <a:gdLst/>
            <a:ahLst/>
            <a:cxnLst/>
            <a:rect l="l" t="t" r="r" b="b"/>
            <a:pathLst>
              <a:path w="675462" h="824630">
                <a:moveTo>
                  <a:pt x="0" y="0"/>
                </a:moveTo>
                <a:lnTo>
                  <a:pt x="675462" y="0"/>
                </a:lnTo>
                <a:lnTo>
                  <a:pt x="675462" y="824630"/>
                </a:lnTo>
                <a:lnTo>
                  <a:pt x="0" y="82463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111642">
            <a:off x="15123664" y="-4243933"/>
            <a:ext cx="10443683" cy="8487866"/>
          </a:xfrm>
          <a:custGeom>
            <a:avLst/>
            <a:gdLst/>
            <a:ahLst/>
            <a:cxnLst/>
            <a:rect l="l" t="t" r="r" b="b"/>
            <a:pathLst>
              <a:path w="10443683" h="8487866">
                <a:moveTo>
                  <a:pt x="0" y="0"/>
                </a:moveTo>
                <a:lnTo>
                  <a:pt x="10443683" y="0"/>
                </a:lnTo>
                <a:lnTo>
                  <a:pt x="10443683" y="8487866"/>
                </a:lnTo>
                <a:lnTo>
                  <a:pt x="0" y="8487866"/>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4318441" y="9258300"/>
            <a:ext cx="9727319" cy="3106962"/>
          </a:xfrm>
          <a:custGeom>
            <a:avLst/>
            <a:gdLst/>
            <a:ahLst/>
            <a:cxnLst/>
            <a:rect l="l" t="t" r="r" b="b"/>
            <a:pathLst>
              <a:path w="9727319" h="3106962">
                <a:moveTo>
                  <a:pt x="0" y="0"/>
                </a:moveTo>
                <a:lnTo>
                  <a:pt x="9727318" y="0"/>
                </a:lnTo>
                <a:lnTo>
                  <a:pt x="9727318" y="3106962"/>
                </a:lnTo>
                <a:lnTo>
                  <a:pt x="0" y="310696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8338149" y="2402686"/>
            <a:ext cx="7723612" cy="5145857"/>
          </a:xfrm>
          <a:custGeom>
            <a:avLst/>
            <a:gdLst/>
            <a:ahLst/>
            <a:cxnLst/>
            <a:rect l="l" t="t" r="r" b="b"/>
            <a:pathLst>
              <a:path w="7723612" h="5145857">
                <a:moveTo>
                  <a:pt x="0" y="0"/>
                </a:moveTo>
                <a:lnTo>
                  <a:pt x="7723613" y="0"/>
                </a:lnTo>
                <a:lnTo>
                  <a:pt x="7723613" y="5145856"/>
                </a:lnTo>
                <a:lnTo>
                  <a:pt x="0" y="5145856"/>
                </a:lnTo>
                <a:lnTo>
                  <a:pt x="0" y="0"/>
                </a:lnTo>
                <a:close/>
              </a:path>
            </a:pathLst>
          </a:custGeom>
          <a:blipFill>
            <a:blip r:embed="rId8"/>
            <a:stretch>
              <a:fillRect/>
            </a:stretch>
          </a:blipFill>
        </p:spPr>
      </p:sp>
      <p:sp>
        <p:nvSpPr>
          <p:cNvPr id="6" name="TextBox 6"/>
          <p:cNvSpPr txBox="1"/>
          <p:nvPr/>
        </p:nvSpPr>
        <p:spPr>
          <a:xfrm>
            <a:off x="1028700" y="3387485"/>
            <a:ext cx="8544752" cy="1588129"/>
          </a:xfrm>
          <a:prstGeom prst="rect">
            <a:avLst/>
          </a:prstGeom>
        </p:spPr>
        <p:txBody>
          <a:bodyPr lIns="0" tIns="0" rIns="0" bIns="0" rtlCol="0" anchor="t">
            <a:spAutoFit/>
          </a:bodyPr>
          <a:lstStyle/>
          <a:p>
            <a:pPr algn="l">
              <a:lnSpc>
                <a:spcPts val="11926"/>
              </a:lnSpc>
            </a:pPr>
            <a:r>
              <a:rPr lang="en-US" sz="12047">
                <a:solidFill>
                  <a:srgbClr val="004AAD"/>
                </a:solidFill>
                <a:latin typeface="Abril Fatface"/>
                <a:ea typeface="Abril Fatface"/>
                <a:cs typeface="Abril Fatface"/>
                <a:sym typeface="Abril Fatface"/>
              </a:rPr>
              <a:t>GADGET </a:t>
            </a:r>
          </a:p>
        </p:txBody>
      </p:sp>
      <p:sp>
        <p:nvSpPr>
          <p:cNvPr id="7" name="TextBox 7"/>
          <p:cNvSpPr txBox="1"/>
          <p:nvPr/>
        </p:nvSpPr>
        <p:spPr>
          <a:xfrm>
            <a:off x="1028700" y="4873385"/>
            <a:ext cx="8544752" cy="1588129"/>
          </a:xfrm>
          <a:prstGeom prst="rect">
            <a:avLst/>
          </a:prstGeom>
        </p:spPr>
        <p:txBody>
          <a:bodyPr lIns="0" tIns="0" rIns="0" bIns="0" rtlCol="0" anchor="t">
            <a:spAutoFit/>
          </a:bodyPr>
          <a:lstStyle/>
          <a:p>
            <a:pPr algn="l">
              <a:lnSpc>
                <a:spcPts val="11926"/>
              </a:lnSpc>
            </a:pPr>
            <a:r>
              <a:rPr lang="en-US" sz="12047">
                <a:solidFill>
                  <a:srgbClr val="2BB4D4"/>
                </a:solidFill>
                <a:latin typeface="Abril Fatface"/>
                <a:ea typeface="Abril Fatface"/>
                <a:cs typeface="Abril Fatface"/>
                <a:sym typeface="Abril Fatface"/>
              </a:rPr>
              <a:t>APP</a:t>
            </a:r>
          </a:p>
        </p:txBody>
      </p:sp>
      <p:sp>
        <p:nvSpPr>
          <p:cNvPr id="8" name="TextBox 8"/>
          <p:cNvSpPr txBox="1"/>
          <p:nvPr/>
        </p:nvSpPr>
        <p:spPr>
          <a:xfrm>
            <a:off x="1704162" y="1078950"/>
            <a:ext cx="2614278" cy="504825"/>
          </a:xfrm>
          <a:prstGeom prst="rect">
            <a:avLst/>
          </a:prstGeom>
        </p:spPr>
        <p:txBody>
          <a:bodyPr lIns="0" tIns="0" rIns="0" bIns="0" rtlCol="0" anchor="t">
            <a:spAutoFit/>
          </a:bodyPr>
          <a:lstStyle/>
          <a:p>
            <a:pPr algn="l">
              <a:lnSpc>
                <a:spcPts val="4199"/>
              </a:lnSpc>
            </a:pPr>
            <a:r>
              <a:rPr lang="en-US" sz="2999" i="1">
                <a:solidFill>
                  <a:srgbClr val="004AAD"/>
                </a:solidFill>
                <a:latin typeface="Abril Fatface Italics"/>
                <a:ea typeface="Abril Fatface Italics"/>
                <a:cs typeface="Abril Fatface Italics"/>
                <a:sym typeface="Abril Fatface Italics"/>
              </a:rPr>
              <a:t>PKG</a:t>
            </a:r>
          </a:p>
        </p:txBody>
      </p:sp>
      <p:sp>
        <p:nvSpPr>
          <p:cNvPr id="9" name="TextBox 9"/>
          <p:cNvSpPr txBox="1"/>
          <p:nvPr/>
        </p:nvSpPr>
        <p:spPr>
          <a:xfrm>
            <a:off x="1028700" y="7107217"/>
            <a:ext cx="4851878" cy="514350"/>
          </a:xfrm>
          <a:prstGeom prst="rect">
            <a:avLst/>
          </a:prstGeom>
        </p:spPr>
        <p:txBody>
          <a:bodyPr lIns="0" tIns="0" rIns="0" bIns="0" rtlCol="0" anchor="t">
            <a:spAutoFit/>
          </a:bodyPr>
          <a:lstStyle/>
          <a:p>
            <a:pPr algn="l">
              <a:lnSpc>
                <a:spcPts val="4199"/>
              </a:lnSpc>
            </a:pPr>
            <a:r>
              <a:rPr lang="en-US" sz="2999" spc="149">
                <a:solidFill>
                  <a:srgbClr val="2E2E2E"/>
                </a:solidFill>
                <a:latin typeface="Roboto"/>
                <a:ea typeface="Roboto"/>
                <a:cs typeface="Roboto"/>
                <a:sym typeface="Roboto"/>
              </a:rPr>
              <a:t>Presented By</a:t>
            </a:r>
          </a:p>
        </p:txBody>
      </p:sp>
      <p:sp>
        <p:nvSpPr>
          <p:cNvPr id="10" name="TextBox 10"/>
          <p:cNvSpPr txBox="1"/>
          <p:nvPr/>
        </p:nvSpPr>
        <p:spPr>
          <a:xfrm>
            <a:off x="1028700" y="7959725"/>
            <a:ext cx="4851878" cy="1298575"/>
          </a:xfrm>
          <a:prstGeom prst="rect">
            <a:avLst/>
          </a:prstGeom>
        </p:spPr>
        <p:txBody>
          <a:bodyPr lIns="0" tIns="0" rIns="0" bIns="0" rtlCol="0" anchor="t">
            <a:spAutoFit/>
          </a:bodyPr>
          <a:lstStyle/>
          <a:p>
            <a:pPr algn="l">
              <a:lnSpc>
                <a:spcPts val="3499"/>
              </a:lnSpc>
            </a:pPr>
            <a:r>
              <a:rPr lang="en-US" sz="2499" spc="124">
                <a:solidFill>
                  <a:srgbClr val="2E2E2E"/>
                </a:solidFill>
                <a:latin typeface="Proxima Nova"/>
                <a:ea typeface="Proxima Nova"/>
                <a:cs typeface="Proxima Nova"/>
                <a:sym typeface="Proxima Nova"/>
              </a:rPr>
              <a:t>Prabhat Poudel</a:t>
            </a:r>
          </a:p>
          <a:p>
            <a:pPr algn="l">
              <a:lnSpc>
                <a:spcPts val="3499"/>
              </a:lnSpc>
            </a:pPr>
            <a:r>
              <a:rPr lang="en-US" sz="2499" spc="124">
                <a:solidFill>
                  <a:srgbClr val="2E2E2E"/>
                </a:solidFill>
                <a:latin typeface="Proxima Nova"/>
                <a:ea typeface="Proxima Nova"/>
                <a:cs typeface="Proxima Nova"/>
                <a:sym typeface="Proxima Nova"/>
              </a:rPr>
              <a:t>Kapil Tiwari</a:t>
            </a:r>
          </a:p>
          <a:p>
            <a:pPr algn="l">
              <a:lnSpc>
                <a:spcPts val="3499"/>
              </a:lnSpc>
            </a:pPr>
            <a:r>
              <a:rPr lang="en-US" sz="2499" spc="124">
                <a:solidFill>
                  <a:srgbClr val="2E2E2E"/>
                </a:solidFill>
                <a:latin typeface="Proxima Nova"/>
                <a:ea typeface="Proxima Nova"/>
                <a:cs typeface="Proxima Nova"/>
                <a:sym typeface="Proxima Nova"/>
              </a:rPr>
              <a:t>Ganesh Tiwari</a:t>
            </a:r>
          </a:p>
        </p:txBody>
      </p:sp>
      <p:sp>
        <p:nvSpPr>
          <p:cNvPr id="11" name="Freeform 11"/>
          <p:cNvSpPr/>
          <p:nvPr/>
        </p:nvSpPr>
        <p:spPr>
          <a:xfrm rot="-1111642" flipV="1">
            <a:off x="15400494" y="4388892"/>
            <a:ext cx="10443683" cy="8487866"/>
          </a:xfrm>
          <a:custGeom>
            <a:avLst/>
            <a:gdLst/>
            <a:ahLst/>
            <a:cxnLst/>
            <a:rect l="l" t="t" r="r" b="b"/>
            <a:pathLst>
              <a:path w="10443683" h="8487866">
                <a:moveTo>
                  <a:pt x="0" y="8487866"/>
                </a:moveTo>
                <a:lnTo>
                  <a:pt x="10443683" y="8487866"/>
                </a:lnTo>
                <a:lnTo>
                  <a:pt x="10443683" y="0"/>
                </a:lnTo>
                <a:lnTo>
                  <a:pt x="0" y="0"/>
                </a:lnTo>
                <a:lnTo>
                  <a:pt x="0" y="8487866"/>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073461">
            <a:off x="-9281995" y="-5007270"/>
            <a:ext cx="17617704" cy="17617704"/>
          </a:xfrm>
          <a:custGeom>
            <a:avLst/>
            <a:gdLst/>
            <a:ahLst/>
            <a:cxnLst/>
            <a:rect l="l" t="t" r="r" b="b"/>
            <a:pathLst>
              <a:path w="17617704" h="17617704">
                <a:moveTo>
                  <a:pt x="0" y="0"/>
                </a:moveTo>
                <a:lnTo>
                  <a:pt x="17617703" y="0"/>
                </a:lnTo>
                <a:lnTo>
                  <a:pt x="17617703" y="17617703"/>
                </a:lnTo>
                <a:lnTo>
                  <a:pt x="0" y="17617703"/>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28700" y="796934"/>
            <a:ext cx="12618579" cy="196215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DEVELOPMENT PHASES (ITERATIVE MODEL):</a:t>
            </a:r>
          </a:p>
        </p:txBody>
      </p:sp>
      <p:sp>
        <p:nvSpPr>
          <p:cNvPr id="4" name="Freeform 4"/>
          <p:cNvSpPr/>
          <p:nvPr/>
        </p:nvSpPr>
        <p:spPr>
          <a:xfrm rot="-5400000" flipH="1">
            <a:off x="8778703" y="-4549008"/>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5" name="TextBox 5"/>
          <p:cNvSpPr txBox="1"/>
          <p:nvPr/>
        </p:nvSpPr>
        <p:spPr>
          <a:xfrm>
            <a:off x="1023172" y="3295388"/>
            <a:ext cx="16236128" cy="6341480"/>
          </a:xfrm>
          <a:prstGeom prst="rect">
            <a:avLst/>
          </a:prstGeom>
        </p:spPr>
        <p:txBody>
          <a:bodyPr lIns="0" tIns="0" rIns="0" bIns="0" rtlCol="0" anchor="t">
            <a:spAutoFit/>
          </a:bodyPr>
          <a:lstStyle/>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Requirement Gathering: Collected app features like product management, orders, and payments.</a:t>
            </a:r>
          </a:p>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Analysis: Analyzed needs, identified gaps, and created flowcharts/wireframes.</a:t>
            </a:r>
          </a:p>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Design: Designed UI, database (MongoDB), and backend structure (Node.js/Next.js).</a:t>
            </a:r>
          </a:p>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Coding: Built the app using typescript , react native and backend with Node.js and MongoDB.</a:t>
            </a:r>
          </a:p>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Testing: Tested for functionality, performance, and security.</a:t>
            </a:r>
          </a:p>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Implementation: </a:t>
            </a:r>
            <a:r>
              <a:rPr lang="en-US" sz="3200" dirty="0"/>
              <a:t>Ran the app on test devices, verified its features, and demonstrated it.</a:t>
            </a:r>
          </a:p>
          <a:p>
            <a:pPr marL="677850" lvl="1" indent="-338925" algn="just">
              <a:lnSpc>
                <a:spcPts val="5023"/>
              </a:lnSpc>
              <a:buAutoNum type="arabicPeriod"/>
            </a:pPr>
            <a:r>
              <a:rPr lang="en-US" sz="3139" dirty="0">
                <a:solidFill>
                  <a:srgbClr val="2E2E2E"/>
                </a:solidFill>
                <a:latin typeface="Proxima Nova"/>
                <a:ea typeface="Proxima Nova"/>
                <a:cs typeface="Proxima Nova"/>
                <a:sym typeface="Proxima Nova"/>
              </a:rPr>
              <a:t>Review: Collected feedback, fixed bugs, and added updates as needed.</a:t>
            </a:r>
          </a:p>
          <a:p>
            <a:pPr algn="just">
              <a:lnSpc>
                <a:spcPts val="5023"/>
              </a:lnSpc>
            </a:pPr>
            <a:endParaRPr lang="en-US" sz="3139" dirty="0">
              <a:solidFill>
                <a:srgbClr val="2E2E2E"/>
              </a:solidFill>
              <a:latin typeface="Proxima Nova"/>
              <a:ea typeface="Proxima Nova"/>
              <a:cs typeface="Proxima Nova"/>
              <a:sym typeface="Proxima Nov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144593">
            <a:off x="8023448" y="-2009860"/>
            <a:ext cx="17617704" cy="17617704"/>
          </a:xfrm>
          <a:custGeom>
            <a:avLst/>
            <a:gdLst/>
            <a:ahLst/>
            <a:cxnLst/>
            <a:rect l="l" t="t" r="r" b="b"/>
            <a:pathLst>
              <a:path w="17617704" h="17617704">
                <a:moveTo>
                  <a:pt x="0" y="0"/>
                </a:moveTo>
                <a:lnTo>
                  <a:pt x="17617704" y="0"/>
                </a:lnTo>
                <a:lnTo>
                  <a:pt x="17617704" y="17617704"/>
                </a:lnTo>
                <a:lnTo>
                  <a:pt x="0" y="1761770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4662819">
            <a:off x="8489744" y="-2841143"/>
            <a:ext cx="12794948" cy="8828634"/>
          </a:xfrm>
          <a:custGeom>
            <a:avLst/>
            <a:gdLst/>
            <a:ahLst/>
            <a:cxnLst/>
            <a:rect l="l" t="t" r="r" b="b"/>
            <a:pathLst>
              <a:path w="12794948" h="8828634">
                <a:moveTo>
                  <a:pt x="0" y="0"/>
                </a:moveTo>
                <a:lnTo>
                  <a:pt x="12794949" y="0"/>
                </a:lnTo>
                <a:lnTo>
                  <a:pt x="12794949" y="8828633"/>
                </a:lnTo>
                <a:lnTo>
                  <a:pt x="0" y="882863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28700" y="1192810"/>
            <a:ext cx="8336950" cy="100965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GANTT CHART</a:t>
            </a:r>
          </a:p>
        </p:txBody>
      </p:sp>
      <p:pic>
        <p:nvPicPr>
          <p:cNvPr id="7" name="Picture 6">
            <a:extLst>
              <a:ext uri="{FF2B5EF4-FFF2-40B4-BE49-F238E27FC236}">
                <a16:creationId xmlns:a16="http://schemas.microsoft.com/office/drawing/2014/main" id="{AA42A747-7BA1-DA01-1419-02477A47768D}"/>
              </a:ext>
            </a:extLst>
          </p:cNvPr>
          <p:cNvPicPr>
            <a:picLocks noChangeAspect="1"/>
          </p:cNvPicPr>
          <p:nvPr/>
        </p:nvPicPr>
        <p:blipFill>
          <a:blip r:embed="rId6"/>
          <a:stretch>
            <a:fillRect/>
          </a:stretch>
        </p:blipFill>
        <p:spPr>
          <a:xfrm>
            <a:off x="1819856" y="2193513"/>
            <a:ext cx="9305343" cy="7643078"/>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930669">
            <a:off x="-7971294" y="-10725049"/>
            <a:ext cx="18539921" cy="18539921"/>
          </a:xfrm>
          <a:custGeom>
            <a:avLst/>
            <a:gdLst/>
            <a:ahLst/>
            <a:cxnLst/>
            <a:rect l="l" t="t" r="r" b="b"/>
            <a:pathLst>
              <a:path w="18539921" h="18539921">
                <a:moveTo>
                  <a:pt x="0" y="0"/>
                </a:moveTo>
                <a:lnTo>
                  <a:pt x="18539921" y="0"/>
                </a:lnTo>
                <a:lnTo>
                  <a:pt x="18539921" y="18539921"/>
                </a:lnTo>
                <a:lnTo>
                  <a:pt x="0" y="18539921"/>
                </a:lnTo>
                <a:lnTo>
                  <a:pt x="0" y="0"/>
                </a:lnTo>
                <a:close/>
              </a:path>
            </a:pathLst>
          </a:custGeom>
          <a:blipFill>
            <a:blip r:embed="rId3">
              <a:alphaModFix amt="35000"/>
              <a:extLst>
                <a:ext uri="{96DAC541-7B7A-43D3-8B79-37D633B846F1}">
                  <asvg:svgBlip xmlns:asvg="http://schemas.microsoft.com/office/drawing/2016/SVG/main" r:embed="rId4"/>
                </a:ext>
              </a:extLst>
            </a:blip>
            <a:stretch>
              <a:fillRect/>
            </a:stretch>
          </a:blipFill>
        </p:spPr>
      </p:sp>
      <p:sp>
        <p:nvSpPr>
          <p:cNvPr id="3" name="TextBox 3"/>
          <p:cNvSpPr txBox="1"/>
          <p:nvPr/>
        </p:nvSpPr>
        <p:spPr>
          <a:xfrm>
            <a:off x="1066800" y="1714500"/>
            <a:ext cx="8572512" cy="1962150"/>
          </a:xfrm>
          <a:prstGeom prst="rect">
            <a:avLst/>
          </a:prstGeom>
        </p:spPr>
        <p:txBody>
          <a:bodyPr lIns="0" tIns="0" rIns="0" bIns="0" rtlCol="0" anchor="t">
            <a:spAutoFit/>
          </a:bodyPr>
          <a:lstStyle/>
          <a:p>
            <a:pPr algn="l">
              <a:lnSpc>
                <a:spcPts val="7500"/>
              </a:lnSpc>
            </a:pPr>
            <a:r>
              <a:rPr lang="en-US" sz="7500" dirty="0">
                <a:solidFill>
                  <a:srgbClr val="004AAD"/>
                </a:solidFill>
                <a:latin typeface="Abril Fatface"/>
                <a:ea typeface="Abril Fatface"/>
                <a:cs typeface="Abril Fatface"/>
                <a:sym typeface="Abril Fatface"/>
              </a:rPr>
              <a:t>DELIVERABLES</a:t>
            </a:r>
          </a:p>
          <a:p>
            <a:pPr algn="l">
              <a:lnSpc>
                <a:spcPts val="7500"/>
              </a:lnSpc>
            </a:pPr>
            <a:endParaRPr lang="en-US" sz="7500" dirty="0">
              <a:solidFill>
                <a:srgbClr val="004AAD"/>
              </a:solidFill>
              <a:latin typeface="Abril Fatface"/>
              <a:ea typeface="Abril Fatface"/>
              <a:cs typeface="Abril Fatface"/>
              <a:sym typeface="Abril Fatface"/>
            </a:endParaRPr>
          </a:p>
        </p:txBody>
      </p:sp>
      <p:sp>
        <p:nvSpPr>
          <p:cNvPr id="4" name="TextBox 4"/>
          <p:cNvSpPr txBox="1"/>
          <p:nvPr/>
        </p:nvSpPr>
        <p:spPr>
          <a:xfrm>
            <a:off x="576032" y="3086100"/>
            <a:ext cx="11387368" cy="4856329"/>
          </a:xfrm>
          <a:prstGeom prst="rect">
            <a:avLst/>
          </a:prstGeom>
        </p:spPr>
        <p:txBody>
          <a:bodyPr wrap="square" lIns="0" tIns="0" rIns="0" bIns="0" rtlCol="0" anchor="t">
            <a:spAutoFit/>
          </a:bodyPr>
          <a:lstStyle/>
          <a:p>
            <a:pPr marL="457200" indent="-457200">
              <a:lnSpc>
                <a:spcPts val="4800"/>
              </a:lnSpc>
              <a:buFont typeface="Arial" panose="020B0604020202020204" pitchFamily="34" charset="0"/>
              <a:buChar char="•"/>
            </a:pPr>
            <a:r>
              <a:rPr lang="en-US" sz="3000" dirty="0">
                <a:solidFill>
                  <a:srgbClr val="2E2E2E"/>
                </a:solidFill>
                <a:latin typeface="Proxima Nova"/>
                <a:ea typeface="Proxima Nova"/>
                <a:cs typeface="Proxima Nova"/>
                <a:sym typeface="Proxima Nova"/>
              </a:rPr>
              <a:t>Development of a fully functional mobile application that is user-friendly, flexible, and easy to manage.</a:t>
            </a:r>
          </a:p>
          <a:p>
            <a:pPr marL="457200" indent="-457200">
              <a:lnSpc>
                <a:spcPts val="4800"/>
              </a:lnSpc>
              <a:buFont typeface="Arial" panose="020B0604020202020204" pitchFamily="34" charset="0"/>
              <a:buChar char="•"/>
            </a:pPr>
            <a:r>
              <a:rPr lang="en-US" sz="3000" dirty="0">
                <a:solidFill>
                  <a:srgbClr val="2E2E2E"/>
                </a:solidFill>
                <a:latin typeface="Proxima Nova"/>
                <a:ea typeface="Proxima Nova"/>
                <a:cs typeface="Proxima Nova"/>
                <a:sym typeface="Proxima Nova"/>
              </a:rPr>
              <a:t>Preparation of a comprehensive user manual to guide end-users through the application's features and functionalities.</a:t>
            </a:r>
          </a:p>
          <a:p>
            <a:pPr marL="457200" indent="-457200">
              <a:lnSpc>
                <a:spcPts val="4800"/>
              </a:lnSpc>
              <a:buFont typeface="Arial" panose="020B0604020202020204" pitchFamily="34" charset="0"/>
              <a:buChar char="•"/>
            </a:pPr>
            <a:r>
              <a:rPr lang="en-US" sz="3000" dirty="0">
                <a:solidFill>
                  <a:srgbClr val="2E2E2E"/>
                </a:solidFill>
                <a:latin typeface="Proxima Nova"/>
                <a:ea typeface="Proxima Nova"/>
                <a:cs typeface="Proxima Nova"/>
                <a:sym typeface="Proxima Nova"/>
              </a:rPr>
              <a:t>Compilation and submission of a detailed final report documenting the entire development process, methodologies used, and outcomes achieved.</a:t>
            </a:r>
          </a:p>
          <a:p>
            <a:pPr>
              <a:lnSpc>
                <a:spcPts val="4800"/>
              </a:lnSpc>
            </a:pPr>
            <a:endParaRPr lang="en-US" sz="3000" dirty="0">
              <a:solidFill>
                <a:srgbClr val="2E2E2E"/>
              </a:solidFill>
              <a:latin typeface="Proxima Nova"/>
              <a:ea typeface="Proxima Nova"/>
              <a:cs typeface="Proxima Nova"/>
              <a:sym typeface="Proxima Nova"/>
            </a:endParaRPr>
          </a:p>
        </p:txBody>
      </p:sp>
      <p:sp>
        <p:nvSpPr>
          <p:cNvPr id="5" name="Freeform 5"/>
          <p:cNvSpPr/>
          <p:nvPr/>
        </p:nvSpPr>
        <p:spPr>
          <a:xfrm rot="5242519" flipH="1">
            <a:off x="-1042019" y="824027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6" name="Freeform 6"/>
          <p:cNvSpPr/>
          <p:nvPr/>
        </p:nvSpPr>
        <p:spPr>
          <a:xfrm>
            <a:off x="12191999" y="3924300"/>
            <a:ext cx="5924171" cy="2520704"/>
          </a:xfrm>
          <a:custGeom>
            <a:avLst/>
            <a:gdLst/>
            <a:ahLst/>
            <a:cxnLst/>
            <a:rect l="l" t="t" r="r" b="b"/>
            <a:pathLst>
              <a:path w="6148058" h="2520704">
                <a:moveTo>
                  <a:pt x="0" y="0"/>
                </a:moveTo>
                <a:lnTo>
                  <a:pt x="6148059" y="0"/>
                </a:lnTo>
                <a:lnTo>
                  <a:pt x="6148059" y="2520704"/>
                </a:lnTo>
                <a:lnTo>
                  <a:pt x="0" y="2520704"/>
                </a:lnTo>
                <a:lnTo>
                  <a:pt x="0" y="0"/>
                </a:lnTo>
                <a:close/>
              </a:path>
            </a:pathLst>
          </a:custGeom>
          <a:blipFill>
            <a:blip r:embed="rId7"/>
            <a:stretch>
              <a:fillRect/>
            </a:stretch>
          </a:blipFill>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0320" y="2889223"/>
            <a:ext cx="9403903" cy="6369077"/>
          </a:xfrm>
          <a:prstGeom prst="rect">
            <a:avLst/>
          </a:prstGeom>
        </p:spPr>
        <p:txBody>
          <a:bodyPr lIns="0" tIns="0" rIns="0" bIns="0" rtlCol="0" anchor="t">
            <a:spAutoFit/>
          </a:bodyPr>
          <a:lstStyle/>
          <a:p>
            <a:pPr algn="just">
              <a:lnSpc>
                <a:spcPts val="5043"/>
              </a:lnSpc>
            </a:pPr>
            <a:r>
              <a:rPr lang="en-US" sz="3152" dirty="0">
                <a:solidFill>
                  <a:srgbClr val="2E2E2E"/>
                </a:solidFill>
                <a:latin typeface="Proxima Nova"/>
                <a:ea typeface="Proxima Nova"/>
                <a:cs typeface="Proxima Nova"/>
                <a:sym typeface="Proxima Nova"/>
              </a:rPr>
              <a:t>The Gadget E-Commerce App is a smart, scalable solution for managing online sales and inventory. It offers customizable features, real-time updates, and secure payments, making it easy for sellers and customers to use. This app helps businesses improve efficiency and grow in the e-commerce market.</a:t>
            </a:r>
          </a:p>
          <a:p>
            <a:pPr algn="just">
              <a:lnSpc>
                <a:spcPts val="5043"/>
              </a:lnSpc>
            </a:pPr>
            <a:endParaRPr lang="en-US" sz="3152" dirty="0">
              <a:solidFill>
                <a:srgbClr val="2E2E2E"/>
              </a:solidFill>
              <a:latin typeface="Proxima Nova"/>
              <a:ea typeface="Proxima Nova"/>
              <a:cs typeface="Proxima Nova"/>
              <a:sym typeface="Proxima Nova"/>
            </a:endParaRPr>
          </a:p>
          <a:p>
            <a:pPr algn="just">
              <a:lnSpc>
                <a:spcPts val="5043"/>
              </a:lnSpc>
            </a:pPr>
            <a:endParaRPr lang="en-US" sz="3152" dirty="0">
              <a:solidFill>
                <a:srgbClr val="2E2E2E"/>
              </a:solidFill>
              <a:latin typeface="Proxima Nova"/>
              <a:ea typeface="Proxima Nova"/>
              <a:cs typeface="Proxima Nova"/>
              <a:sym typeface="Proxima Nova"/>
            </a:endParaRPr>
          </a:p>
          <a:p>
            <a:pPr algn="just">
              <a:lnSpc>
                <a:spcPts val="5043"/>
              </a:lnSpc>
            </a:pPr>
            <a:endParaRPr lang="en-US" sz="3152" dirty="0">
              <a:solidFill>
                <a:srgbClr val="2E2E2E"/>
              </a:solidFill>
              <a:latin typeface="Proxima Nova"/>
              <a:ea typeface="Proxima Nova"/>
              <a:cs typeface="Proxima Nova"/>
              <a:sym typeface="Proxima Nova"/>
            </a:endParaRPr>
          </a:p>
          <a:p>
            <a:pPr algn="just">
              <a:lnSpc>
                <a:spcPts val="5043"/>
              </a:lnSpc>
            </a:pPr>
            <a:endParaRPr lang="en-US" sz="3152" dirty="0">
              <a:solidFill>
                <a:srgbClr val="2E2E2E"/>
              </a:solidFill>
              <a:latin typeface="Proxima Nova"/>
              <a:ea typeface="Proxima Nova"/>
              <a:cs typeface="Proxima Nova"/>
              <a:sym typeface="Proxima Nova"/>
            </a:endParaRPr>
          </a:p>
        </p:txBody>
      </p:sp>
      <p:sp>
        <p:nvSpPr>
          <p:cNvPr id="3" name="Freeform 3"/>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4" name="Freeform 4"/>
          <p:cNvSpPr/>
          <p:nvPr/>
        </p:nvSpPr>
        <p:spPr>
          <a:xfrm>
            <a:off x="11015544" y="3303274"/>
            <a:ext cx="5518364" cy="3676610"/>
          </a:xfrm>
          <a:custGeom>
            <a:avLst/>
            <a:gdLst/>
            <a:ahLst/>
            <a:cxnLst/>
            <a:rect l="l" t="t" r="r" b="b"/>
            <a:pathLst>
              <a:path w="5518364" h="3676610">
                <a:moveTo>
                  <a:pt x="0" y="0"/>
                </a:moveTo>
                <a:lnTo>
                  <a:pt x="5518364" y="0"/>
                </a:lnTo>
                <a:lnTo>
                  <a:pt x="5518364" y="3676610"/>
                </a:lnTo>
                <a:lnTo>
                  <a:pt x="0" y="3676610"/>
                </a:lnTo>
                <a:lnTo>
                  <a:pt x="0" y="0"/>
                </a:lnTo>
                <a:close/>
              </a:path>
            </a:pathLst>
          </a:custGeom>
          <a:blipFill>
            <a:blip r:embed="rId5"/>
            <a:stretch>
              <a:fillRect/>
            </a:stretch>
          </a:blipFill>
        </p:spPr>
      </p:sp>
      <p:sp>
        <p:nvSpPr>
          <p:cNvPr id="5" name="TextBox 5"/>
          <p:cNvSpPr txBox="1"/>
          <p:nvPr/>
        </p:nvSpPr>
        <p:spPr>
          <a:xfrm>
            <a:off x="1028700" y="1341124"/>
            <a:ext cx="6555589" cy="196215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CONCLUSION</a:t>
            </a:r>
          </a:p>
          <a:p>
            <a:pPr algn="l">
              <a:lnSpc>
                <a:spcPts val="7500"/>
              </a:lnSpc>
            </a:pPr>
            <a:endParaRPr lang="en-US" sz="7500">
              <a:solidFill>
                <a:srgbClr val="004AAD"/>
              </a:solidFill>
              <a:latin typeface="Abril Fatface"/>
              <a:ea typeface="Abril Fatface"/>
              <a:cs typeface="Abril Fatface"/>
              <a:sym typeface="Abril Fatfac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790320" y="2889223"/>
            <a:ext cx="17040480" cy="6311856"/>
          </a:xfrm>
          <a:prstGeom prst="rect">
            <a:avLst/>
          </a:prstGeom>
        </p:spPr>
        <p:txBody>
          <a:bodyPr wrap="square" lIns="0" tIns="0" rIns="0" bIns="0" rtlCol="0" anchor="t">
            <a:spAutoFit/>
          </a:bodyPr>
          <a:lstStyle/>
          <a:p>
            <a:pPr marL="0" marR="0">
              <a:lnSpc>
                <a:spcPct val="150000"/>
              </a:lnSpc>
              <a:spcAft>
                <a:spcPts val="800"/>
              </a:spcAft>
              <a:buNone/>
            </a:pPr>
            <a:r>
              <a:rPr lang="en-US" sz="3000" kern="100" dirty="0">
                <a:effectLst/>
                <a:latin typeface="Proxima Nova" panose="020B0604020202020204" charset="0"/>
                <a:ea typeface="Calibri" panose="020F0502020204030204" pitchFamily="34" charset="0"/>
                <a:cs typeface="Times New Roman" panose="02020603050405020304" pitchFamily="18" charset="0"/>
              </a:rPr>
              <a:t>Rouse, M. (2017). </a:t>
            </a:r>
            <a:r>
              <a:rPr lang="en-US" sz="3000" i="1" kern="100" dirty="0">
                <a:effectLst/>
                <a:latin typeface="Proxima Nova" panose="020B0604020202020204" charset="0"/>
                <a:ea typeface="Calibri" panose="020F0502020204030204" pitchFamily="34" charset="0"/>
                <a:cs typeface="Times New Roman" panose="02020603050405020304" pitchFamily="18" charset="0"/>
              </a:rPr>
              <a:t>Mobile application development (mobile app development)</a:t>
            </a:r>
            <a:r>
              <a:rPr lang="en-US" sz="3000" kern="100" dirty="0">
                <a:effectLst/>
                <a:latin typeface="Proxima Nova" panose="020B0604020202020204" charset="0"/>
                <a:ea typeface="Calibri" panose="020F0502020204030204" pitchFamily="34" charset="0"/>
                <a:cs typeface="Times New Roman" panose="02020603050405020304" pitchFamily="18" charset="0"/>
              </a:rPr>
              <a:t>. TechTarget. </a:t>
            </a:r>
            <a:r>
              <a:rPr lang="en-US" sz="3000" u="sng" kern="100" dirty="0">
                <a:solidFill>
                  <a:srgbClr val="0563C1"/>
                </a:solidFill>
                <a:effectLst/>
                <a:latin typeface="Proxima Nova" panose="020B0604020202020204" charset="0"/>
                <a:ea typeface="Calibri" panose="020F0502020204030204" pitchFamily="34" charset="0"/>
                <a:cs typeface="Times New Roman" panose="02020603050405020304" pitchFamily="18" charset="0"/>
                <a:hlinkClick r:id="rId2"/>
              </a:rPr>
              <a:t>https://www.techtarget.com/searchsoftwarequality/definition/mobile-application-development</a:t>
            </a:r>
            <a:endParaRPr lang="en-US" sz="3000" kern="100" dirty="0">
              <a:effectLst/>
              <a:latin typeface="Proxima Nova" panose="020B0604020202020204" charset="0"/>
              <a:ea typeface="Calibri" panose="020F0502020204030204" pitchFamily="34" charset="0"/>
              <a:cs typeface="Times New Roman" panose="02020603050405020304" pitchFamily="18" charset="0"/>
            </a:endParaRPr>
          </a:p>
          <a:p>
            <a:pPr marL="0" marR="0">
              <a:lnSpc>
                <a:spcPct val="150000"/>
              </a:lnSpc>
              <a:spcAft>
                <a:spcPts val="800"/>
              </a:spcAft>
              <a:buNone/>
            </a:pPr>
            <a:r>
              <a:rPr lang="en-US" sz="3000" kern="100" dirty="0">
                <a:effectLst/>
                <a:latin typeface="Proxima Nova" panose="020B0604020202020204" charset="0"/>
                <a:ea typeface="Calibri" panose="020F0502020204030204" pitchFamily="34" charset="0"/>
                <a:cs typeface="Times New Roman" panose="02020603050405020304" pitchFamily="18" charset="0"/>
              </a:rPr>
              <a:t>ITTI Pvt. Ltd. (n.d.). </a:t>
            </a:r>
            <a:r>
              <a:rPr lang="en-US" sz="3000" i="1" kern="100" dirty="0">
                <a:effectLst/>
                <a:latin typeface="Proxima Nova" panose="020B0604020202020204" charset="0"/>
                <a:ea typeface="Calibri" panose="020F0502020204030204" pitchFamily="34" charset="0"/>
                <a:cs typeface="Times New Roman" panose="02020603050405020304" pitchFamily="18" charset="0"/>
              </a:rPr>
              <a:t>ITTI Computers - Your Trusted IT Training Institute in Nepal</a:t>
            </a:r>
            <a:r>
              <a:rPr lang="en-US" sz="3000" kern="100" dirty="0">
                <a:effectLst/>
                <a:latin typeface="Proxima Nova" panose="020B0604020202020204" charset="0"/>
                <a:ea typeface="Calibri" panose="020F0502020204030204" pitchFamily="34" charset="0"/>
                <a:cs typeface="Times New Roman" panose="02020603050405020304" pitchFamily="18" charset="0"/>
              </a:rPr>
              <a:t>. Retrieved May 7, 2025, from </a:t>
            </a:r>
            <a:r>
              <a:rPr lang="en-US" sz="3000" u="sng" kern="100" dirty="0">
                <a:solidFill>
                  <a:srgbClr val="0563C1"/>
                </a:solidFill>
                <a:effectLst/>
                <a:latin typeface="Proxima Nova" panose="020B0604020202020204" charset="0"/>
                <a:ea typeface="Calibri" panose="020F0502020204030204" pitchFamily="34" charset="0"/>
                <a:cs typeface="Times New Roman" panose="02020603050405020304" pitchFamily="18" charset="0"/>
                <a:hlinkClick r:id="rId3"/>
              </a:rPr>
              <a:t>https://www.itti.com.np</a:t>
            </a:r>
            <a:endParaRPr lang="en-US" sz="3000" kern="100" dirty="0">
              <a:effectLst/>
              <a:latin typeface="Proxima Nova" panose="020B0604020202020204" charset="0"/>
              <a:ea typeface="Calibri" panose="020F0502020204030204" pitchFamily="34" charset="0"/>
              <a:cs typeface="Times New Roman" panose="02020603050405020304" pitchFamily="18" charset="0"/>
            </a:endParaRPr>
          </a:p>
          <a:p>
            <a:pPr marL="0" marR="0">
              <a:lnSpc>
                <a:spcPct val="150000"/>
              </a:lnSpc>
              <a:spcAft>
                <a:spcPts val="800"/>
              </a:spcAft>
            </a:pPr>
            <a:r>
              <a:rPr lang="en-US" sz="3000" kern="100" dirty="0">
                <a:effectLst/>
                <a:latin typeface="Proxima Nova" panose="020B0604020202020204" charset="0"/>
                <a:ea typeface="Calibri" panose="020F0502020204030204" pitchFamily="34" charset="0"/>
                <a:cs typeface="Times New Roman" panose="02020603050405020304" pitchFamily="18" charset="0"/>
              </a:rPr>
              <a:t>Nagmani International. (n.d.). </a:t>
            </a:r>
            <a:r>
              <a:rPr lang="en-US" sz="3000" i="1" kern="100" dirty="0">
                <a:effectLst/>
                <a:latin typeface="Proxima Nova" panose="020B0604020202020204" charset="0"/>
                <a:ea typeface="Calibri" panose="020F0502020204030204" pitchFamily="34" charset="0"/>
                <a:cs typeface="Times New Roman" panose="02020603050405020304" pitchFamily="18" charset="0"/>
              </a:rPr>
              <a:t>Official distributor of ASUS and other tech brands in Nepal</a:t>
            </a:r>
            <a:r>
              <a:rPr lang="en-US" sz="3000" kern="100" dirty="0">
                <a:effectLst/>
                <a:latin typeface="Proxima Nova" panose="020B0604020202020204" charset="0"/>
                <a:ea typeface="Calibri" panose="020F0502020204030204" pitchFamily="34" charset="0"/>
                <a:cs typeface="Times New Roman" panose="02020603050405020304" pitchFamily="18" charset="0"/>
              </a:rPr>
              <a:t>. Retrieved May 7, 2025, from </a:t>
            </a:r>
            <a:r>
              <a:rPr lang="en-US" sz="3000" u="sng" kern="100" dirty="0">
                <a:solidFill>
                  <a:srgbClr val="0563C1"/>
                </a:solidFill>
                <a:effectLst/>
                <a:latin typeface="Proxima Nova" panose="020B0604020202020204" charset="0"/>
                <a:ea typeface="Calibri" panose="020F0502020204030204" pitchFamily="34" charset="0"/>
                <a:cs typeface="Times New Roman" panose="02020603050405020304" pitchFamily="18" charset="0"/>
                <a:hlinkClick r:id="rId4"/>
              </a:rPr>
              <a:t>https://www.nagmani.com.np</a:t>
            </a:r>
            <a:endParaRPr lang="en-US" sz="3000" kern="100" dirty="0">
              <a:effectLst/>
              <a:latin typeface="Proxima Nova" panose="020B0604020202020204" charset="0"/>
              <a:ea typeface="Calibri" panose="020F0502020204030204" pitchFamily="34" charset="0"/>
              <a:cs typeface="Times New Roman" panose="02020603050405020304" pitchFamily="18" charset="0"/>
            </a:endParaRPr>
          </a:p>
          <a:p>
            <a:pPr algn="l">
              <a:lnSpc>
                <a:spcPts val="5043"/>
              </a:lnSpc>
            </a:pPr>
            <a:endParaRPr lang="en-US" sz="3000" dirty="0">
              <a:solidFill>
                <a:srgbClr val="2E2E2E"/>
              </a:solidFill>
              <a:latin typeface="Proxima Nova" panose="020B0604020202020204" charset="0"/>
              <a:ea typeface="Proxima Nova"/>
              <a:cs typeface="Proxima Nova"/>
              <a:sym typeface="Proxima Nova"/>
            </a:endParaRPr>
          </a:p>
          <a:p>
            <a:pPr algn="l">
              <a:lnSpc>
                <a:spcPts val="5043"/>
              </a:lnSpc>
            </a:pPr>
            <a:endParaRPr lang="en-US" sz="3000" dirty="0">
              <a:solidFill>
                <a:srgbClr val="2E2E2E"/>
              </a:solidFill>
              <a:latin typeface="Proxima Nova" panose="020B0604020202020204" charset="0"/>
              <a:ea typeface="Proxima Nova"/>
              <a:cs typeface="Proxima Nova"/>
              <a:sym typeface="Proxima Nova"/>
            </a:endParaRPr>
          </a:p>
          <a:p>
            <a:pPr algn="l">
              <a:lnSpc>
                <a:spcPts val="5043"/>
              </a:lnSpc>
            </a:pPr>
            <a:endParaRPr lang="en-US" sz="3000" dirty="0">
              <a:solidFill>
                <a:srgbClr val="2E2E2E"/>
              </a:solidFill>
              <a:latin typeface="Proxima Nova" panose="020B0604020202020204" charset="0"/>
              <a:ea typeface="Proxima Nova"/>
              <a:cs typeface="Proxima Nova"/>
              <a:sym typeface="Proxima Nova"/>
            </a:endParaRPr>
          </a:p>
        </p:txBody>
      </p:sp>
      <p:sp>
        <p:nvSpPr>
          <p:cNvPr id="3" name="Freeform 3"/>
          <p:cNvSpPr/>
          <p:nvPr/>
        </p:nvSpPr>
        <p:spPr>
          <a:xfrm rot="8243363" flipH="1">
            <a:off x="-1355616" y="7258999"/>
            <a:ext cx="8063091" cy="6553094"/>
          </a:xfrm>
          <a:custGeom>
            <a:avLst/>
            <a:gdLst/>
            <a:ahLst/>
            <a:cxnLst/>
            <a:rect l="l" t="t" r="r" b="b"/>
            <a:pathLst>
              <a:path w="8063091" h="6553094">
                <a:moveTo>
                  <a:pt x="8063091" y="0"/>
                </a:moveTo>
                <a:lnTo>
                  <a:pt x="0" y="0"/>
                </a:lnTo>
                <a:lnTo>
                  <a:pt x="0" y="6553094"/>
                </a:lnTo>
                <a:lnTo>
                  <a:pt x="8063091" y="6553094"/>
                </a:lnTo>
                <a:lnTo>
                  <a:pt x="8063091" y="0"/>
                </a:lnTo>
                <a:close/>
              </a:path>
            </a:pathLst>
          </a:custGeom>
          <a:blipFill>
            <a:blip r:embed="rId5">
              <a:alphaModFix amt="50000"/>
              <a:extLst>
                <a:ext uri="{96DAC541-7B7A-43D3-8B79-37D633B846F1}">
                  <asvg:svgBlip xmlns:asvg="http://schemas.microsoft.com/office/drawing/2016/SVG/main" r:embed="rId6"/>
                </a:ext>
              </a:extLst>
            </a:blip>
            <a:stretch>
              <a:fillRect/>
            </a:stretch>
          </a:blipFill>
        </p:spPr>
      </p:sp>
      <p:sp>
        <p:nvSpPr>
          <p:cNvPr id="4" name="TextBox 4"/>
          <p:cNvSpPr txBox="1"/>
          <p:nvPr/>
        </p:nvSpPr>
        <p:spPr>
          <a:xfrm>
            <a:off x="1028700" y="1341124"/>
            <a:ext cx="6555589" cy="196215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REFERENCE</a:t>
            </a:r>
          </a:p>
          <a:p>
            <a:pPr algn="l">
              <a:lnSpc>
                <a:spcPts val="7500"/>
              </a:lnSpc>
            </a:pPr>
            <a:endParaRPr lang="en-US" sz="7500">
              <a:solidFill>
                <a:srgbClr val="004AAD"/>
              </a:solidFill>
              <a:latin typeface="Abril Fatface"/>
              <a:ea typeface="Abril Fatface"/>
              <a:cs typeface="Abril Fatface"/>
              <a:sym typeface="Abril Fatface"/>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51941" y="4137619"/>
            <a:ext cx="12522910" cy="1860551"/>
          </a:xfrm>
          <a:prstGeom prst="rect">
            <a:avLst/>
          </a:prstGeom>
        </p:spPr>
        <p:txBody>
          <a:bodyPr lIns="0" tIns="0" rIns="0" bIns="0" rtlCol="0" anchor="t">
            <a:spAutoFit/>
          </a:bodyPr>
          <a:lstStyle/>
          <a:p>
            <a:pPr algn="l">
              <a:lnSpc>
                <a:spcPts val="14000"/>
              </a:lnSpc>
            </a:pPr>
            <a:r>
              <a:rPr lang="en-US" sz="14000" spc="-476">
                <a:solidFill>
                  <a:srgbClr val="004AAD"/>
                </a:solidFill>
                <a:latin typeface="Abril Fatface"/>
                <a:ea typeface="Abril Fatface"/>
                <a:cs typeface="Abril Fatface"/>
                <a:sym typeface="Abril Fatface"/>
              </a:rPr>
              <a:t>THANK YOU !!</a:t>
            </a:r>
          </a:p>
        </p:txBody>
      </p:sp>
      <p:sp>
        <p:nvSpPr>
          <p:cNvPr id="3" name="Freeform 3"/>
          <p:cNvSpPr/>
          <p:nvPr/>
        </p:nvSpPr>
        <p:spPr>
          <a:xfrm rot="-1766807">
            <a:off x="10460579" y="2341404"/>
            <a:ext cx="12112141" cy="9843868"/>
          </a:xfrm>
          <a:custGeom>
            <a:avLst/>
            <a:gdLst/>
            <a:ahLst/>
            <a:cxnLst/>
            <a:rect l="l" t="t" r="r" b="b"/>
            <a:pathLst>
              <a:path w="12112141" h="9843868">
                <a:moveTo>
                  <a:pt x="0" y="0"/>
                </a:moveTo>
                <a:lnTo>
                  <a:pt x="12112141" y="0"/>
                </a:lnTo>
                <a:lnTo>
                  <a:pt x="12112141" y="9843868"/>
                </a:lnTo>
                <a:lnTo>
                  <a:pt x="0" y="9843868"/>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271000" y="3987800"/>
            <a:ext cx="7988300" cy="5270500"/>
            <a:chOff x="0" y="0"/>
            <a:chExt cx="10651067" cy="7027333"/>
          </a:xfrm>
        </p:grpSpPr>
        <p:pic>
          <p:nvPicPr>
            <p:cNvPr id="3" name="Picture 3"/>
            <p:cNvPicPr>
              <a:picLocks noChangeAspect="1"/>
            </p:cNvPicPr>
            <p:nvPr/>
          </p:nvPicPr>
          <p:blipFill>
            <a:blip r:embed="rId2"/>
            <a:srcRect t="516" b="516"/>
            <a:stretch>
              <a:fillRect/>
            </a:stretch>
          </p:blipFill>
          <p:spPr>
            <a:xfrm>
              <a:off x="0" y="0"/>
              <a:ext cx="10651067" cy="7027333"/>
            </a:xfrm>
            <a:prstGeom prst="rect">
              <a:avLst/>
            </a:prstGeom>
          </p:spPr>
        </p:pic>
      </p:grpSp>
      <p:sp>
        <p:nvSpPr>
          <p:cNvPr id="4" name="TextBox 4"/>
          <p:cNvSpPr txBox="1"/>
          <p:nvPr/>
        </p:nvSpPr>
        <p:spPr>
          <a:xfrm>
            <a:off x="1028700" y="1200150"/>
            <a:ext cx="12230230" cy="1200150"/>
          </a:xfrm>
          <a:prstGeom prst="rect">
            <a:avLst/>
          </a:prstGeom>
        </p:spPr>
        <p:txBody>
          <a:bodyPr lIns="0" tIns="0" rIns="0" bIns="0" rtlCol="0" anchor="t">
            <a:spAutoFit/>
          </a:bodyPr>
          <a:lstStyle/>
          <a:p>
            <a:pPr algn="l">
              <a:lnSpc>
                <a:spcPts val="9000"/>
              </a:lnSpc>
            </a:pPr>
            <a:r>
              <a:rPr lang="en-US" sz="9000">
                <a:solidFill>
                  <a:srgbClr val="004AAD"/>
                </a:solidFill>
                <a:latin typeface="Abril Fatface"/>
                <a:ea typeface="Abril Fatface"/>
                <a:cs typeface="Abril Fatface"/>
                <a:sym typeface="Abril Fatface"/>
              </a:rPr>
              <a:t>TABLE OF CONTENT</a:t>
            </a:r>
          </a:p>
        </p:txBody>
      </p:sp>
      <p:sp>
        <p:nvSpPr>
          <p:cNvPr id="6" name="Freeform 6"/>
          <p:cNvSpPr/>
          <p:nvPr/>
        </p:nvSpPr>
        <p:spPr>
          <a:xfrm rot="-1625759">
            <a:off x="10837013" y="-4312634"/>
            <a:ext cx="9495369" cy="7717145"/>
          </a:xfrm>
          <a:custGeom>
            <a:avLst/>
            <a:gdLst/>
            <a:ahLst/>
            <a:cxnLst/>
            <a:rect l="l" t="t" r="r" b="b"/>
            <a:pathLst>
              <a:path w="9495369" h="7717145">
                <a:moveTo>
                  <a:pt x="0" y="0"/>
                </a:moveTo>
                <a:lnTo>
                  <a:pt x="9495369" y="0"/>
                </a:lnTo>
                <a:lnTo>
                  <a:pt x="9495369" y="7717145"/>
                </a:lnTo>
                <a:lnTo>
                  <a:pt x="0" y="7717145"/>
                </a:lnTo>
                <a:lnTo>
                  <a:pt x="0" y="0"/>
                </a:lnTo>
                <a:close/>
              </a:path>
            </a:pathLst>
          </a:custGeom>
          <a:blipFill>
            <a:blip r:embed="rId3">
              <a:alphaModFix amt="50000"/>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910188" y="3314700"/>
            <a:ext cx="4014515" cy="4580613"/>
          </a:xfrm>
          <a:prstGeom prst="rect">
            <a:avLst/>
          </a:prstGeom>
        </p:spPr>
        <p:txBody>
          <a:bodyPr lIns="0" tIns="0" rIns="0" bIns="0" rtlCol="0" anchor="t">
            <a:spAutoFit/>
          </a:bodyPr>
          <a:lstStyle/>
          <a:p>
            <a:pPr marL="539749" lvl="1" indent="-269875" algn="just">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Introduction</a:t>
            </a:r>
          </a:p>
          <a:p>
            <a:pPr marL="539749" lvl="1" indent="-269875" algn="just">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Problem Statement</a:t>
            </a:r>
          </a:p>
          <a:p>
            <a:pPr marL="539749" lvl="1" indent="-269875" algn="just">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Objectives</a:t>
            </a:r>
          </a:p>
          <a:p>
            <a:pPr marL="539749" lvl="1" indent="-269875" algn="just">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Background Study</a:t>
            </a:r>
          </a:p>
          <a:p>
            <a:pPr marL="539749" lvl="1" indent="-269875" algn="just">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Methodology</a:t>
            </a:r>
          </a:p>
          <a:p>
            <a:pPr marL="539749" lvl="1" indent="-269875" algn="just">
              <a:lnSpc>
                <a:spcPct val="150000"/>
              </a:lnSpc>
              <a:buFont typeface="Arial"/>
              <a:buChar char="•"/>
            </a:pPr>
            <a:r>
              <a:rPr lang="en-US" sz="3000" dirty="0">
                <a:solidFill>
                  <a:srgbClr val="2E2E2E"/>
                </a:solidFill>
                <a:latin typeface="Proxima Nova" panose="020B0604020202020204" charset="0"/>
                <a:ea typeface="Abril Fatface"/>
                <a:cs typeface="Abril Fatface"/>
                <a:sym typeface="Abril Fatface"/>
              </a:rPr>
              <a:t>Gantt Chart</a:t>
            </a:r>
          </a:p>
        </p:txBody>
      </p:sp>
      <p:sp>
        <p:nvSpPr>
          <p:cNvPr id="8" name="TextBox 8"/>
          <p:cNvSpPr txBox="1"/>
          <p:nvPr/>
        </p:nvSpPr>
        <p:spPr>
          <a:xfrm>
            <a:off x="5254287" y="4914900"/>
            <a:ext cx="3817979" cy="1473200"/>
          </a:xfrm>
          <a:prstGeom prst="rect">
            <a:avLst/>
          </a:prstGeom>
        </p:spPr>
        <p:txBody>
          <a:bodyPr lIns="0" tIns="0" rIns="0" bIns="0" rtlCol="0" anchor="t">
            <a:spAutoFit/>
          </a:bodyPr>
          <a:lstStyle/>
          <a:p>
            <a:pPr marL="539749" lvl="1" indent="-269875" algn="l">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Deliverables</a:t>
            </a:r>
          </a:p>
          <a:p>
            <a:pPr marL="539749" lvl="1" indent="-269875" algn="l">
              <a:lnSpc>
                <a:spcPts val="6249"/>
              </a:lnSpc>
              <a:buFont typeface="Arial"/>
              <a:buChar char="•"/>
            </a:pPr>
            <a:r>
              <a:rPr lang="en-US" sz="3000" dirty="0">
                <a:solidFill>
                  <a:srgbClr val="2E2E2E"/>
                </a:solidFill>
                <a:latin typeface="Proxima Nova" panose="020B0604020202020204" charset="0"/>
                <a:ea typeface="Abril Fatface"/>
                <a:cs typeface="Abril Fatface"/>
                <a:sym typeface="Abril Fatface"/>
              </a:rPr>
              <a:t>Conclusion</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625759">
            <a:off x="7878598" y="2149852"/>
            <a:ext cx="10884489" cy="8846121"/>
          </a:xfrm>
          <a:custGeom>
            <a:avLst/>
            <a:gdLst/>
            <a:ahLst/>
            <a:cxnLst/>
            <a:rect l="l" t="t" r="r" b="b"/>
            <a:pathLst>
              <a:path w="10884489" h="8846121">
                <a:moveTo>
                  <a:pt x="0" y="0"/>
                </a:moveTo>
                <a:lnTo>
                  <a:pt x="10884489" y="0"/>
                </a:lnTo>
                <a:lnTo>
                  <a:pt x="10884489" y="8846120"/>
                </a:lnTo>
                <a:lnTo>
                  <a:pt x="0" y="8846120"/>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8750300" y="3564216"/>
            <a:ext cx="8509000" cy="5270500"/>
            <a:chOff x="0" y="0"/>
            <a:chExt cx="11345333" cy="7027333"/>
          </a:xfrm>
        </p:grpSpPr>
        <p:pic>
          <p:nvPicPr>
            <p:cNvPr id="4" name="Picture 4"/>
            <p:cNvPicPr>
              <a:picLocks noChangeAspect="1"/>
            </p:cNvPicPr>
            <p:nvPr/>
          </p:nvPicPr>
          <p:blipFill>
            <a:blip r:embed="rId4"/>
            <a:srcRect l="9638" r="9638"/>
            <a:stretch>
              <a:fillRect/>
            </a:stretch>
          </p:blipFill>
          <p:spPr>
            <a:xfrm>
              <a:off x="0" y="0"/>
              <a:ext cx="11345333" cy="7027333"/>
            </a:xfrm>
            <a:prstGeom prst="rect">
              <a:avLst/>
            </a:prstGeom>
          </p:spPr>
        </p:pic>
      </p:grpSp>
      <p:sp>
        <p:nvSpPr>
          <p:cNvPr id="5" name="TextBox 5"/>
          <p:cNvSpPr txBox="1"/>
          <p:nvPr/>
        </p:nvSpPr>
        <p:spPr>
          <a:xfrm>
            <a:off x="1028700" y="1451460"/>
            <a:ext cx="8937509" cy="100965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INTRODUCTION</a:t>
            </a:r>
          </a:p>
        </p:txBody>
      </p:sp>
      <p:sp>
        <p:nvSpPr>
          <p:cNvPr id="6" name="TextBox 6"/>
          <p:cNvSpPr txBox="1"/>
          <p:nvPr/>
        </p:nvSpPr>
        <p:spPr>
          <a:xfrm>
            <a:off x="606951" y="3244176"/>
            <a:ext cx="7165449" cy="5472332"/>
          </a:xfrm>
          <a:prstGeom prst="rect">
            <a:avLst/>
          </a:prstGeom>
        </p:spPr>
        <p:txBody>
          <a:bodyPr wrap="square" lIns="0" tIns="0" rIns="0" bIns="0" rtlCol="0" anchor="t">
            <a:spAutoFit/>
          </a:bodyPr>
          <a:lstStyle/>
          <a:p>
            <a:pPr algn="just">
              <a:lnSpc>
                <a:spcPts val="4826"/>
              </a:lnSpc>
            </a:pPr>
            <a:r>
              <a:rPr lang="en-US" sz="3016" dirty="0">
                <a:solidFill>
                  <a:srgbClr val="2E2E2E"/>
                </a:solidFill>
                <a:latin typeface="Proxima Nova"/>
                <a:ea typeface="Proxima Nova"/>
                <a:cs typeface="Proxima Nova"/>
                <a:sym typeface="Proxima Nova"/>
              </a:rPr>
              <a:t>The Gadget App E-Commerce project is an all-in-one online shopping platform for electronic gadgets. It helps businesses manage products, orders, payments, and reports efficiently. With features like real-time stock updates, secure payments, and easy navigation, it improves the shopping experience for customers while boosting business growth and productivity.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2085749">
            <a:off x="-5690637" y="-3861861"/>
            <a:ext cx="14345355" cy="14345355"/>
          </a:xfrm>
          <a:custGeom>
            <a:avLst/>
            <a:gdLst/>
            <a:ahLst/>
            <a:cxnLst/>
            <a:rect l="l" t="t" r="r" b="b"/>
            <a:pathLst>
              <a:path w="14345355" h="14345355">
                <a:moveTo>
                  <a:pt x="0" y="0"/>
                </a:moveTo>
                <a:lnTo>
                  <a:pt x="14345355" y="0"/>
                </a:lnTo>
                <a:lnTo>
                  <a:pt x="14345355" y="14345355"/>
                </a:lnTo>
                <a:lnTo>
                  <a:pt x="0" y="14345355"/>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144000" y="2197100"/>
            <a:ext cx="8115300" cy="5892800"/>
            <a:chOff x="0" y="0"/>
            <a:chExt cx="10820400" cy="7857067"/>
          </a:xfrm>
        </p:grpSpPr>
        <p:pic>
          <p:nvPicPr>
            <p:cNvPr id="4" name="Picture 4"/>
            <p:cNvPicPr>
              <a:picLocks noChangeAspect="1"/>
            </p:cNvPicPr>
            <p:nvPr/>
          </p:nvPicPr>
          <p:blipFill>
            <a:blip r:embed="rId4"/>
            <a:srcRect l="4123" r="4123"/>
            <a:stretch>
              <a:fillRect/>
            </a:stretch>
          </p:blipFill>
          <p:spPr>
            <a:xfrm>
              <a:off x="0" y="0"/>
              <a:ext cx="10820400" cy="7857067"/>
            </a:xfrm>
            <a:prstGeom prst="rect">
              <a:avLst/>
            </a:prstGeom>
          </p:spPr>
        </p:pic>
      </p:grpSp>
      <p:sp>
        <p:nvSpPr>
          <p:cNvPr id="5" name="TextBox 5"/>
          <p:cNvSpPr txBox="1"/>
          <p:nvPr/>
        </p:nvSpPr>
        <p:spPr>
          <a:xfrm>
            <a:off x="914400" y="920141"/>
            <a:ext cx="7130769" cy="1971352"/>
          </a:xfrm>
          <a:prstGeom prst="rect">
            <a:avLst/>
          </a:prstGeom>
        </p:spPr>
        <p:txBody>
          <a:bodyPr lIns="0" tIns="0" rIns="0" bIns="0" rtlCol="0" anchor="t">
            <a:spAutoFit/>
          </a:bodyPr>
          <a:lstStyle/>
          <a:p>
            <a:pPr algn="l">
              <a:lnSpc>
                <a:spcPts val="7532"/>
              </a:lnSpc>
            </a:pPr>
            <a:r>
              <a:rPr lang="en-US" sz="7532" dirty="0">
                <a:solidFill>
                  <a:srgbClr val="004AAD"/>
                </a:solidFill>
                <a:latin typeface="Abril Fatface"/>
                <a:ea typeface="Abril Fatface"/>
                <a:cs typeface="Abril Fatface"/>
                <a:sym typeface="Abril Fatface"/>
              </a:rPr>
              <a:t>PROBLEM STATEMENT</a:t>
            </a:r>
          </a:p>
        </p:txBody>
      </p:sp>
      <p:sp>
        <p:nvSpPr>
          <p:cNvPr id="6" name="TextBox 6"/>
          <p:cNvSpPr txBox="1"/>
          <p:nvPr/>
        </p:nvSpPr>
        <p:spPr>
          <a:xfrm>
            <a:off x="228600" y="3362352"/>
            <a:ext cx="8686800" cy="4760149"/>
          </a:xfrm>
          <a:prstGeom prst="rect">
            <a:avLst/>
          </a:prstGeom>
        </p:spPr>
        <p:txBody>
          <a:bodyPr wrap="square" lIns="0" tIns="0" rIns="0" bIns="0" rtlCol="0" anchor="t">
            <a:spAutoFit/>
          </a:bodyPr>
          <a:lstStyle/>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Proxima Nova" panose="020B0604020202020204" charset="0"/>
              </a:rPr>
              <a:t>Small and mid-sized gadget retailers face challenges in managing e-commerce without a proper mobile app.</a:t>
            </a:r>
          </a:p>
          <a:p>
            <a:pPr marL="457200" marR="0" lvl="0" indent="-457200" algn="just" defTabSz="914400" rtl="0" eaLnBrk="0" fontAlgn="base" latinLnBrk="0" hangingPunct="0">
              <a:lnSpc>
                <a:spcPct val="150000"/>
              </a:lnSpc>
              <a:spcBef>
                <a:spcPct val="0"/>
              </a:spcBef>
              <a:spcAft>
                <a:spcPct val="0"/>
              </a:spcAft>
              <a:buClrTx/>
              <a:buSzTx/>
              <a:buFont typeface="Arial" panose="020B0604020202020204" pitchFamily="34" charset="0"/>
              <a:buChar char="•"/>
              <a:tabLst/>
            </a:pPr>
            <a:r>
              <a:rPr kumimoji="0" lang="en-US" altLang="en-US" sz="3000" b="0" i="0" u="none" strike="noStrike" cap="none" normalizeH="0" baseline="0" dirty="0">
                <a:ln>
                  <a:noFill/>
                </a:ln>
                <a:solidFill>
                  <a:schemeClr val="tx1"/>
                </a:solidFill>
                <a:effectLst/>
                <a:latin typeface="Proxima Nova" panose="020B0604020202020204" charset="0"/>
              </a:rPr>
              <a:t>Manual processes and disconnected tools cause errors and inefficiencies in inventory, orders, and customer management.</a:t>
            </a:r>
          </a:p>
          <a:p>
            <a:pPr algn="just">
              <a:lnSpc>
                <a:spcPct val="150000"/>
              </a:lnSpc>
            </a:pPr>
            <a:endParaRPr lang="en-US" sz="3000" dirty="0">
              <a:solidFill>
                <a:srgbClr val="2E2E2E"/>
              </a:solidFill>
              <a:latin typeface="Proxima Nova"/>
              <a:ea typeface="Proxima Nova"/>
              <a:cs typeface="Proxima Nova"/>
              <a:sym typeface="Proxima Nov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6664043">
            <a:off x="-4052117" y="-737535"/>
            <a:ext cx="11511802" cy="11511802"/>
          </a:xfrm>
          <a:custGeom>
            <a:avLst/>
            <a:gdLst/>
            <a:ahLst/>
            <a:cxnLst/>
            <a:rect l="l" t="t" r="r" b="b"/>
            <a:pathLst>
              <a:path w="11511802" h="11511802">
                <a:moveTo>
                  <a:pt x="0" y="0"/>
                </a:moveTo>
                <a:lnTo>
                  <a:pt x="11511802" y="0"/>
                </a:lnTo>
                <a:lnTo>
                  <a:pt x="11511802" y="11511802"/>
                </a:lnTo>
                <a:lnTo>
                  <a:pt x="0" y="11511802"/>
                </a:lnTo>
                <a:lnTo>
                  <a:pt x="0" y="0"/>
                </a:lnTo>
                <a:close/>
              </a:path>
            </a:pathLst>
          </a:custGeom>
          <a:blipFill>
            <a:blip r:embed="rId2">
              <a:alphaModFix amt="40000"/>
              <a:extLst>
                <a:ext uri="{96DAC541-7B7A-43D3-8B79-37D633B846F1}">
                  <asvg:svgBlip xmlns:asvg="http://schemas.microsoft.com/office/drawing/2016/SVG/main" r:embed="rId3"/>
                </a:ext>
              </a:extLst>
            </a:blip>
            <a:stretch>
              <a:fillRect/>
            </a:stretch>
          </a:blipFill>
        </p:spPr>
      </p:sp>
      <p:sp>
        <p:nvSpPr>
          <p:cNvPr id="3" name="Freeform 3"/>
          <p:cNvSpPr/>
          <p:nvPr/>
        </p:nvSpPr>
        <p:spPr>
          <a:xfrm rot="-6284008">
            <a:off x="12761683" y="7147182"/>
            <a:ext cx="4789367" cy="7690070"/>
          </a:xfrm>
          <a:custGeom>
            <a:avLst/>
            <a:gdLst/>
            <a:ahLst/>
            <a:cxnLst/>
            <a:rect l="l" t="t" r="r" b="b"/>
            <a:pathLst>
              <a:path w="4789367" h="7690070">
                <a:moveTo>
                  <a:pt x="0" y="0"/>
                </a:moveTo>
                <a:lnTo>
                  <a:pt x="4789367" y="0"/>
                </a:lnTo>
                <a:lnTo>
                  <a:pt x="4789367" y="7690070"/>
                </a:lnTo>
                <a:lnTo>
                  <a:pt x="0" y="7690070"/>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rot="1505868">
            <a:off x="9245019" y="-4340343"/>
            <a:ext cx="12580534" cy="8680686"/>
          </a:xfrm>
          <a:custGeom>
            <a:avLst/>
            <a:gdLst/>
            <a:ahLst/>
            <a:cxnLst/>
            <a:rect l="l" t="t" r="r" b="b"/>
            <a:pathLst>
              <a:path w="12580534" h="8680686">
                <a:moveTo>
                  <a:pt x="0" y="0"/>
                </a:moveTo>
                <a:lnTo>
                  <a:pt x="12580534" y="0"/>
                </a:lnTo>
                <a:lnTo>
                  <a:pt x="12580534" y="8680686"/>
                </a:lnTo>
                <a:lnTo>
                  <a:pt x="0" y="8680686"/>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5" name="Freeform 5"/>
          <p:cNvSpPr/>
          <p:nvPr/>
        </p:nvSpPr>
        <p:spPr>
          <a:xfrm>
            <a:off x="10946930" y="3632501"/>
            <a:ext cx="6514076" cy="3631597"/>
          </a:xfrm>
          <a:custGeom>
            <a:avLst/>
            <a:gdLst/>
            <a:ahLst/>
            <a:cxnLst/>
            <a:rect l="l" t="t" r="r" b="b"/>
            <a:pathLst>
              <a:path w="6514076" h="3631597">
                <a:moveTo>
                  <a:pt x="0" y="0"/>
                </a:moveTo>
                <a:lnTo>
                  <a:pt x="6514076" y="0"/>
                </a:lnTo>
                <a:lnTo>
                  <a:pt x="6514076" y="3631598"/>
                </a:lnTo>
                <a:lnTo>
                  <a:pt x="0" y="3631598"/>
                </a:lnTo>
                <a:lnTo>
                  <a:pt x="0" y="0"/>
                </a:lnTo>
                <a:close/>
              </a:path>
            </a:pathLst>
          </a:custGeom>
          <a:blipFill>
            <a:blip r:embed="rId8"/>
            <a:stretch>
              <a:fillRect/>
            </a:stretch>
          </a:blipFill>
        </p:spPr>
      </p:sp>
      <p:sp>
        <p:nvSpPr>
          <p:cNvPr id="6" name="TextBox 6"/>
          <p:cNvSpPr txBox="1"/>
          <p:nvPr/>
        </p:nvSpPr>
        <p:spPr>
          <a:xfrm>
            <a:off x="1028700" y="1162050"/>
            <a:ext cx="6485068" cy="217170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OBJECTIVE</a:t>
            </a:r>
          </a:p>
          <a:p>
            <a:pPr algn="l">
              <a:lnSpc>
                <a:spcPts val="9000"/>
              </a:lnSpc>
            </a:pPr>
            <a:endParaRPr lang="en-US" sz="7500">
              <a:solidFill>
                <a:srgbClr val="004AAD"/>
              </a:solidFill>
              <a:latin typeface="Abril Fatface"/>
              <a:ea typeface="Abril Fatface"/>
              <a:cs typeface="Abril Fatface"/>
              <a:sym typeface="Abril Fatface"/>
            </a:endParaRPr>
          </a:p>
        </p:txBody>
      </p:sp>
      <p:sp>
        <p:nvSpPr>
          <p:cNvPr id="7" name="TextBox 7"/>
          <p:cNvSpPr txBox="1"/>
          <p:nvPr/>
        </p:nvSpPr>
        <p:spPr>
          <a:xfrm>
            <a:off x="214288" y="3267075"/>
            <a:ext cx="10092614" cy="4238625"/>
          </a:xfrm>
          <a:prstGeom prst="rect">
            <a:avLst/>
          </a:prstGeom>
        </p:spPr>
        <p:txBody>
          <a:bodyPr lIns="0" tIns="0" rIns="0" bIns="0" rtlCol="0" anchor="t">
            <a:spAutoFit/>
          </a:bodyPr>
          <a:lstStyle/>
          <a:p>
            <a:pPr marL="647700" lvl="1" indent="-323850" algn="just">
              <a:lnSpc>
                <a:spcPts val="4800"/>
              </a:lnSpc>
              <a:buFont typeface="Arial"/>
              <a:buChar char="•"/>
            </a:pPr>
            <a:r>
              <a:rPr lang="en-US" sz="3000" dirty="0">
                <a:solidFill>
                  <a:srgbClr val="2E2E2E"/>
                </a:solidFill>
                <a:latin typeface="Proxima Nova"/>
                <a:ea typeface="Proxima Nova"/>
                <a:cs typeface="Proxima Nova"/>
                <a:sym typeface="Proxima Nova"/>
              </a:rPr>
              <a:t>To provide a user-friendly and efficient system that enables sellers to manage gadget products and e-commerce operations effectively and efficiently.</a:t>
            </a:r>
          </a:p>
          <a:p>
            <a:pPr marL="647700" lvl="1" indent="-323850" algn="just">
              <a:lnSpc>
                <a:spcPts val="4800"/>
              </a:lnSpc>
              <a:buFont typeface="Arial"/>
              <a:buChar char="•"/>
            </a:pPr>
            <a:r>
              <a:rPr lang="en-US" sz="3000" dirty="0">
                <a:solidFill>
                  <a:srgbClr val="2E2E2E"/>
                </a:solidFill>
                <a:latin typeface="Proxima Nova"/>
                <a:ea typeface="Proxima Nova"/>
                <a:cs typeface="Proxima Nova"/>
                <a:sym typeface="Proxima Nova"/>
              </a:rPr>
              <a:t>To collect, store, organize, retrieve, and present product information and customer data for a seamless shopping and management experience.</a:t>
            </a:r>
          </a:p>
          <a:p>
            <a:pPr algn="just">
              <a:lnSpc>
                <a:spcPts val="4800"/>
              </a:lnSpc>
            </a:pPr>
            <a:endParaRPr lang="en-US" sz="3000" dirty="0">
              <a:solidFill>
                <a:srgbClr val="2E2E2E"/>
              </a:solidFill>
              <a:latin typeface="Proxima Nova"/>
              <a:ea typeface="Proxima Nova"/>
              <a:cs typeface="Proxima Nova"/>
              <a:sym typeface="Proxima Nov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3525861">
            <a:off x="8777887" y="-2612009"/>
            <a:ext cx="13709384" cy="13709384"/>
          </a:xfrm>
          <a:custGeom>
            <a:avLst/>
            <a:gdLst/>
            <a:ahLst/>
            <a:cxnLst/>
            <a:rect l="l" t="t" r="r" b="b"/>
            <a:pathLst>
              <a:path w="13709384" h="13709384">
                <a:moveTo>
                  <a:pt x="0" y="0"/>
                </a:moveTo>
                <a:lnTo>
                  <a:pt x="13709384" y="0"/>
                </a:lnTo>
                <a:lnTo>
                  <a:pt x="13709384" y="13709384"/>
                </a:lnTo>
                <a:lnTo>
                  <a:pt x="0" y="13709384"/>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1162050"/>
            <a:ext cx="7110543" cy="2914650"/>
          </a:xfrm>
          <a:prstGeom prst="rect">
            <a:avLst/>
          </a:prstGeom>
        </p:spPr>
        <p:txBody>
          <a:bodyPr lIns="0" tIns="0" rIns="0" bIns="0" rtlCol="0" anchor="t">
            <a:spAutoFit/>
          </a:bodyPr>
          <a:lstStyle/>
          <a:p>
            <a:pPr algn="l">
              <a:lnSpc>
                <a:spcPts val="7500"/>
              </a:lnSpc>
            </a:pPr>
            <a:r>
              <a:rPr lang="en-US" sz="7500" dirty="0">
                <a:solidFill>
                  <a:srgbClr val="004AAD"/>
                </a:solidFill>
                <a:latin typeface="Abril Fatface"/>
                <a:ea typeface="Abril Fatface"/>
                <a:cs typeface="Abril Fatface"/>
                <a:sym typeface="Abril Fatface"/>
              </a:rPr>
              <a:t>BACKGROUND STUDY</a:t>
            </a:r>
          </a:p>
          <a:p>
            <a:pPr algn="l">
              <a:lnSpc>
                <a:spcPts val="7500"/>
              </a:lnSpc>
            </a:pPr>
            <a:endParaRPr lang="en-US" sz="7500" dirty="0">
              <a:solidFill>
                <a:srgbClr val="004AAD"/>
              </a:solidFill>
              <a:latin typeface="Abril Fatface"/>
              <a:ea typeface="Abril Fatface"/>
              <a:cs typeface="Abril Fatface"/>
              <a:sym typeface="Abril Fatface"/>
            </a:endParaRPr>
          </a:p>
        </p:txBody>
      </p:sp>
      <p:sp>
        <p:nvSpPr>
          <p:cNvPr id="4" name="TextBox 4"/>
          <p:cNvSpPr txBox="1"/>
          <p:nvPr/>
        </p:nvSpPr>
        <p:spPr>
          <a:xfrm>
            <a:off x="264816" y="3594927"/>
            <a:ext cx="11698584" cy="5700278"/>
          </a:xfrm>
          <a:prstGeom prst="rect">
            <a:avLst/>
          </a:prstGeom>
        </p:spPr>
        <p:txBody>
          <a:bodyPr wrap="square" lIns="0" tIns="0" rIns="0" bIns="0" rtlCol="0" anchor="t">
            <a:spAutoFit/>
          </a:bodyPr>
          <a:lstStyle/>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p:txBody>
      </p:sp>
      <p:sp>
        <p:nvSpPr>
          <p:cNvPr id="5" name="Freeform 5"/>
          <p:cNvSpPr/>
          <p:nvPr/>
        </p:nvSpPr>
        <p:spPr>
          <a:xfrm rot="8532740" flipH="1">
            <a:off x="-2703495" y="7048838"/>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6" name="Freeform 6"/>
          <p:cNvSpPr/>
          <p:nvPr/>
        </p:nvSpPr>
        <p:spPr>
          <a:xfrm>
            <a:off x="12048215" y="4457700"/>
            <a:ext cx="5985855" cy="3987874"/>
          </a:xfrm>
          <a:custGeom>
            <a:avLst/>
            <a:gdLst/>
            <a:ahLst/>
            <a:cxnLst/>
            <a:rect l="l" t="t" r="r" b="b"/>
            <a:pathLst>
              <a:path w="5985855" h="3987874">
                <a:moveTo>
                  <a:pt x="0" y="0"/>
                </a:moveTo>
                <a:lnTo>
                  <a:pt x="5985855" y="0"/>
                </a:lnTo>
                <a:lnTo>
                  <a:pt x="5985855" y="3987874"/>
                </a:lnTo>
                <a:lnTo>
                  <a:pt x="0" y="3987874"/>
                </a:lnTo>
                <a:lnTo>
                  <a:pt x="0" y="0"/>
                </a:lnTo>
                <a:close/>
              </a:path>
            </a:pathLst>
          </a:custGeom>
          <a:blipFill>
            <a:blip r:embed="rId6"/>
            <a:stretch>
              <a:fillRect/>
            </a:stretch>
          </a:blipFill>
        </p:spPr>
      </p:sp>
      <p:sp>
        <p:nvSpPr>
          <p:cNvPr id="15" name="TextBox 4">
            <a:extLst>
              <a:ext uri="{FF2B5EF4-FFF2-40B4-BE49-F238E27FC236}">
                <a16:creationId xmlns:a16="http://schemas.microsoft.com/office/drawing/2014/main" id="{5372E35C-BE77-D104-35FA-6B42A21677AD}"/>
              </a:ext>
            </a:extLst>
          </p:cNvPr>
          <p:cNvSpPr txBox="1"/>
          <p:nvPr/>
        </p:nvSpPr>
        <p:spPr>
          <a:xfrm>
            <a:off x="264816" y="3594927"/>
            <a:ext cx="11698584" cy="5700278"/>
          </a:xfrm>
          <a:prstGeom prst="rect">
            <a:avLst/>
          </a:prstGeom>
        </p:spPr>
        <p:txBody>
          <a:bodyPr wrap="square" lIns="0" tIns="0" rIns="0" bIns="0" rtlCol="0" anchor="t">
            <a:spAutoFit/>
          </a:bodyPr>
          <a:lstStyle/>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a:p>
            <a:pPr algn="l">
              <a:lnSpc>
                <a:spcPts val="5023"/>
              </a:lnSpc>
            </a:pPr>
            <a:endParaRPr lang="en-US" sz="3139" dirty="0">
              <a:solidFill>
                <a:srgbClr val="2E2E2E"/>
              </a:solidFill>
              <a:latin typeface="Proxima Nova"/>
              <a:ea typeface="Proxima Nova"/>
              <a:cs typeface="Proxima Nova"/>
              <a:sym typeface="Proxima Nova"/>
            </a:endParaRPr>
          </a:p>
        </p:txBody>
      </p:sp>
      <p:sp>
        <p:nvSpPr>
          <p:cNvPr id="18" name="TextBox 17">
            <a:extLst>
              <a:ext uri="{FF2B5EF4-FFF2-40B4-BE49-F238E27FC236}">
                <a16:creationId xmlns:a16="http://schemas.microsoft.com/office/drawing/2014/main" id="{6DFB63E3-7F04-0E20-66B5-109765ECE51E}"/>
              </a:ext>
            </a:extLst>
          </p:cNvPr>
          <p:cNvSpPr txBox="1"/>
          <p:nvPr/>
        </p:nvSpPr>
        <p:spPr>
          <a:xfrm>
            <a:off x="76200" y="3423621"/>
            <a:ext cx="11698584" cy="6929974"/>
          </a:xfrm>
          <a:prstGeom prst="rect">
            <a:avLst/>
          </a:prstGeom>
          <a:noFill/>
        </p:spPr>
        <p:txBody>
          <a:bodyPr wrap="square">
            <a:spAutoFit/>
          </a:bodyPr>
          <a:lstStyle/>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Proxima Nova" panose="020B0604020202020204" charset="0"/>
              </a:rPr>
              <a:t>Current Market Gaps:</a:t>
            </a:r>
            <a:br>
              <a:rPr kumimoji="0" lang="en-US" altLang="en-US" sz="3000" b="0" i="0" u="none" strike="noStrike" cap="none" normalizeH="0" baseline="0" dirty="0">
                <a:ln>
                  <a:noFill/>
                </a:ln>
                <a:solidFill>
                  <a:schemeClr val="tx1"/>
                </a:solidFill>
                <a:effectLst/>
                <a:latin typeface="Proxima Nova" panose="020B0604020202020204" charset="0"/>
              </a:rPr>
            </a:br>
            <a:r>
              <a:rPr kumimoji="0" lang="en-US" altLang="en-US" sz="3000" b="0" i="0" u="none" strike="noStrike" cap="none" normalizeH="0" baseline="0" dirty="0">
                <a:ln>
                  <a:noFill/>
                </a:ln>
                <a:solidFill>
                  <a:schemeClr val="tx1"/>
                </a:solidFill>
                <a:effectLst/>
                <a:latin typeface="Proxima Nova" panose="020B0604020202020204" charset="0"/>
              </a:rPr>
              <a:t>Local </a:t>
            </a:r>
            <a:r>
              <a:rPr lang="en-US" altLang="en-US" sz="3000" dirty="0">
                <a:latin typeface="Proxima Nova" panose="020B0604020202020204" charset="0"/>
              </a:rPr>
              <a:t>Gadget selling stores </a:t>
            </a:r>
            <a:r>
              <a:rPr kumimoji="0" lang="en-US" altLang="en-US" sz="3000" b="0" i="0" u="none" strike="noStrike" cap="none" normalizeH="0" baseline="0" dirty="0">
                <a:ln>
                  <a:noFill/>
                </a:ln>
                <a:solidFill>
                  <a:schemeClr val="tx1"/>
                </a:solidFill>
                <a:effectLst/>
                <a:latin typeface="Proxima Nova" panose="020B0604020202020204" charset="0"/>
              </a:rPr>
              <a:t>lacks full seller-side tools such as real-time inventory tracking, mobile apps, and advanced analytics.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Proxima Nova" panose="020B0604020202020204" charset="0"/>
              </a:rPr>
              <a:t>Observed Retail Challenges:</a:t>
            </a:r>
            <a:br>
              <a:rPr kumimoji="0" lang="en-US" altLang="en-US" sz="3000" b="0" i="0" u="none" strike="noStrike" cap="none" normalizeH="0" baseline="0" dirty="0">
                <a:ln>
                  <a:noFill/>
                </a:ln>
                <a:solidFill>
                  <a:schemeClr val="tx1"/>
                </a:solidFill>
                <a:effectLst/>
                <a:latin typeface="Proxima Nova" panose="020B0604020202020204" charset="0"/>
              </a:rPr>
            </a:br>
            <a:r>
              <a:rPr kumimoji="0" lang="en-US" altLang="en-US" sz="3000" b="0" i="0" u="none" strike="noStrike" cap="none" normalizeH="0" baseline="0" dirty="0">
                <a:ln>
                  <a:noFill/>
                </a:ln>
                <a:solidFill>
                  <a:schemeClr val="tx1"/>
                </a:solidFill>
                <a:effectLst/>
                <a:latin typeface="Proxima Nova" panose="020B0604020202020204" charset="0"/>
              </a:rPr>
              <a:t>Small gadget stores face inefficiencies due to disconnected systems, manual processes, and data entry errors, limiting their ability to scale.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3000" b="1" i="0" u="none" strike="noStrike" cap="none" normalizeH="0" baseline="0" dirty="0">
                <a:ln>
                  <a:noFill/>
                </a:ln>
                <a:solidFill>
                  <a:schemeClr val="tx1"/>
                </a:solidFill>
                <a:effectLst/>
                <a:latin typeface="Proxima Nova" panose="020B0604020202020204" charset="0"/>
              </a:rPr>
              <a:t>Our Solution:</a:t>
            </a:r>
            <a:br>
              <a:rPr kumimoji="0" lang="en-US" altLang="en-US" sz="3000" b="0" i="0" u="none" strike="noStrike" cap="none" normalizeH="0" baseline="0" dirty="0">
                <a:ln>
                  <a:noFill/>
                </a:ln>
                <a:solidFill>
                  <a:schemeClr val="tx1"/>
                </a:solidFill>
                <a:effectLst/>
                <a:latin typeface="Proxima Nova" panose="020B0604020202020204" charset="0"/>
              </a:rPr>
            </a:br>
            <a:r>
              <a:rPr kumimoji="0" lang="en-US" altLang="en-US" sz="3000" b="0" i="0" u="none" strike="noStrike" cap="none" normalizeH="0" baseline="0" dirty="0">
                <a:ln>
                  <a:noFill/>
                </a:ln>
                <a:solidFill>
                  <a:schemeClr val="tx1"/>
                </a:solidFill>
                <a:effectLst/>
                <a:latin typeface="Proxima Nova" panose="020B0604020202020204" charset="0"/>
              </a:rPr>
              <a:t>A mobile-first, cross-platform app enabling real-time product, order, and inventory management—designed to simplify operations for small to mid-sized electronics retailers.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4408728">
            <a:off x="6442887" y="-4270805"/>
            <a:ext cx="15887340" cy="15887340"/>
          </a:xfrm>
          <a:custGeom>
            <a:avLst/>
            <a:gdLst/>
            <a:ahLst/>
            <a:cxnLst/>
            <a:rect l="l" t="t" r="r" b="b"/>
            <a:pathLst>
              <a:path w="15887340" h="15887340">
                <a:moveTo>
                  <a:pt x="0" y="0"/>
                </a:moveTo>
                <a:lnTo>
                  <a:pt x="15887341" y="0"/>
                </a:lnTo>
                <a:lnTo>
                  <a:pt x="15887341" y="15887341"/>
                </a:lnTo>
                <a:lnTo>
                  <a:pt x="0" y="15887341"/>
                </a:lnTo>
                <a:lnTo>
                  <a:pt x="0" y="0"/>
                </a:lnTo>
                <a:close/>
              </a:path>
            </a:pathLst>
          </a:custGeom>
          <a:blipFill>
            <a:blip r:embed="rId2">
              <a:alphaModFix amt="35000"/>
              <a:extLst>
                <a:ext uri="{96DAC541-7B7A-43D3-8B79-37D633B846F1}">
                  <asvg:svgBlip xmlns:asvg="http://schemas.microsoft.com/office/drawing/2016/SVG/main" r:embed="rId3"/>
                </a:ext>
              </a:extLst>
            </a:blip>
            <a:stretch>
              <a:fillRect/>
            </a:stretch>
          </a:blipFill>
        </p:spPr>
      </p:sp>
      <p:sp>
        <p:nvSpPr>
          <p:cNvPr id="3" name="Freeform 3"/>
          <p:cNvSpPr/>
          <p:nvPr/>
        </p:nvSpPr>
        <p:spPr>
          <a:xfrm rot="148401" flipH="1">
            <a:off x="15224353" y="-3062540"/>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1028700" y="4020455"/>
            <a:ext cx="8618629" cy="3375155"/>
          </a:xfrm>
          <a:prstGeom prst="rect">
            <a:avLst/>
          </a:prstGeom>
        </p:spPr>
        <p:txBody>
          <a:bodyPr lIns="0" tIns="0" rIns="0" bIns="0" rtlCol="0" anchor="t">
            <a:spAutoFit/>
          </a:bodyPr>
          <a:lstStyle/>
          <a:p>
            <a:pPr algn="just">
              <a:lnSpc>
                <a:spcPct val="150000"/>
              </a:lnSpc>
            </a:pPr>
            <a:r>
              <a:rPr lang="en-US" sz="3000" dirty="0">
                <a:solidFill>
                  <a:srgbClr val="2E2E2E"/>
                </a:solidFill>
                <a:latin typeface="Proxima Nova"/>
                <a:ea typeface="Proxima Nova"/>
                <a:cs typeface="Proxima Nova"/>
                <a:sym typeface="Proxima Nova"/>
              </a:rPr>
              <a:t>We used the Iterative Model for development, repeating steps like planning, designing, coding, and testing. This approach helps us improve the app in each cycle based on feedback, making it more reliable, user-friendly, and efficient.</a:t>
            </a:r>
          </a:p>
        </p:txBody>
      </p:sp>
      <p:sp>
        <p:nvSpPr>
          <p:cNvPr id="5" name="Freeform 5"/>
          <p:cNvSpPr/>
          <p:nvPr/>
        </p:nvSpPr>
        <p:spPr>
          <a:xfrm rot="1082301">
            <a:off x="-5072607" y="6650746"/>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6">
              <a:alphaModFix amt="50000"/>
              <a:extLst>
                <a:ext uri="{96DAC541-7B7A-43D3-8B79-37D633B846F1}">
                  <asvg:svgBlip xmlns:asvg="http://schemas.microsoft.com/office/drawing/2016/SVG/main" r:embed="rId7"/>
                </a:ext>
              </a:extLst>
            </a:blip>
            <a:stretch>
              <a:fillRect/>
            </a:stretch>
          </a:blipFill>
        </p:spPr>
      </p:sp>
      <p:sp>
        <p:nvSpPr>
          <p:cNvPr id="6" name="Freeform 6"/>
          <p:cNvSpPr/>
          <p:nvPr/>
        </p:nvSpPr>
        <p:spPr>
          <a:xfrm>
            <a:off x="9647329" y="3672865"/>
            <a:ext cx="7333027" cy="4078996"/>
          </a:xfrm>
          <a:custGeom>
            <a:avLst/>
            <a:gdLst/>
            <a:ahLst/>
            <a:cxnLst/>
            <a:rect l="l" t="t" r="r" b="b"/>
            <a:pathLst>
              <a:path w="7333027" h="4078996">
                <a:moveTo>
                  <a:pt x="0" y="0"/>
                </a:moveTo>
                <a:lnTo>
                  <a:pt x="7333027" y="0"/>
                </a:lnTo>
                <a:lnTo>
                  <a:pt x="7333027" y="4078997"/>
                </a:lnTo>
                <a:lnTo>
                  <a:pt x="0" y="4078997"/>
                </a:lnTo>
                <a:lnTo>
                  <a:pt x="0" y="0"/>
                </a:lnTo>
                <a:close/>
              </a:path>
            </a:pathLst>
          </a:custGeom>
          <a:blipFill>
            <a:blip r:embed="rId8"/>
            <a:stretch>
              <a:fillRect/>
            </a:stretch>
          </a:blipFill>
        </p:spPr>
      </p:sp>
      <p:sp>
        <p:nvSpPr>
          <p:cNvPr id="7" name="TextBox 7"/>
          <p:cNvSpPr txBox="1"/>
          <p:nvPr/>
        </p:nvSpPr>
        <p:spPr>
          <a:xfrm>
            <a:off x="1028700" y="1968745"/>
            <a:ext cx="7710250" cy="1009650"/>
          </a:xfrm>
          <a:prstGeom prst="rect">
            <a:avLst/>
          </a:prstGeom>
        </p:spPr>
        <p:txBody>
          <a:bodyPr lIns="0" tIns="0" rIns="0" bIns="0" rtlCol="0" anchor="t">
            <a:spAutoFit/>
          </a:bodyPr>
          <a:lstStyle/>
          <a:p>
            <a:pPr algn="l">
              <a:lnSpc>
                <a:spcPts val="7500"/>
              </a:lnSpc>
            </a:pPr>
            <a:r>
              <a:rPr lang="en-US" sz="7500">
                <a:solidFill>
                  <a:srgbClr val="004AAD"/>
                </a:solidFill>
                <a:latin typeface="Abril Fatface"/>
                <a:ea typeface="Abril Fatface"/>
                <a:cs typeface="Abril Fatface"/>
                <a:sym typeface="Abril Fatface"/>
              </a:rPr>
              <a:t>METHODOLOGY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48401" flipH="1">
            <a:off x="14653120" y="-468327"/>
            <a:ext cx="6729406" cy="5469172"/>
          </a:xfrm>
          <a:custGeom>
            <a:avLst/>
            <a:gdLst/>
            <a:ahLst/>
            <a:cxnLst/>
            <a:rect l="l" t="t" r="r" b="b"/>
            <a:pathLst>
              <a:path w="6729406" h="5469172">
                <a:moveTo>
                  <a:pt x="6729406" y="0"/>
                </a:moveTo>
                <a:lnTo>
                  <a:pt x="0" y="0"/>
                </a:lnTo>
                <a:lnTo>
                  <a:pt x="0" y="5469172"/>
                </a:lnTo>
                <a:lnTo>
                  <a:pt x="6729406" y="5469172"/>
                </a:lnTo>
                <a:lnTo>
                  <a:pt x="672940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rot="1082301">
            <a:off x="-9436789" y="6504051"/>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4">
              <a:alphaModFix amt="50000"/>
              <a:extLst>
                <a:ext uri="{96DAC541-7B7A-43D3-8B79-37D633B846F1}">
                  <asvg:svgBlip xmlns:asvg="http://schemas.microsoft.com/office/drawing/2016/SVG/main" r:embed="rId5"/>
                </a:ext>
              </a:extLst>
            </a:blip>
            <a:stretch>
              <a:fillRect/>
            </a:stretch>
          </a:blipFill>
        </p:spPr>
      </p:sp>
      <p:sp>
        <p:nvSpPr>
          <p:cNvPr id="4" name="Freeform 4"/>
          <p:cNvSpPr/>
          <p:nvPr/>
        </p:nvSpPr>
        <p:spPr>
          <a:xfrm>
            <a:off x="3608002" y="1028700"/>
            <a:ext cx="10795568" cy="8555487"/>
          </a:xfrm>
          <a:custGeom>
            <a:avLst/>
            <a:gdLst/>
            <a:ahLst/>
            <a:cxnLst/>
            <a:rect l="l" t="t" r="r" b="b"/>
            <a:pathLst>
              <a:path w="10795568" h="8555487">
                <a:moveTo>
                  <a:pt x="0" y="0"/>
                </a:moveTo>
                <a:lnTo>
                  <a:pt x="10795568" y="0"/>
                </a:lnTo>
                <a:lnTo>
                  <a:pt x="10795568" y="8555487"/>
                </a:lnTo>
                <a:lnTo>
                  <a:pt x="0" y="8555487"/>
                </a:lnTo>
                <a:lnTo>
                  <a:pt x="0" y="0"/>
                </a:lnTo>
                <a:close/>
              </a:path>
            </a:pathLst>
          </a:custGeom>
          <a:blipFill>
            <a:blip r:embed="rId6"/>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082301">
            <a:off x="-9436789" y="6504051"/>
            <a:ext cx="11928886" cy="8231043"/>
          </a:xfrm>
          <a:custGeom>
            <a:avLst/>
            <a:gdLst/>
            <a:ahLst/>
            <a:cxnLst/>
            <a:rect l="l" t="t" r="r" b="b"/>
            <a:pathLst>
              <a:path w="11928886" h="8231043">
                <a:moveTo>
                  <a:pt x="0" y="0"/>
                </a:moveTo>
                <a:lnTo>
                  <a:pt x="11928886" y="0"/>
                </a:lnTo>
                <a:lnTo>
                  <a:pt x="11928886"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
        <p:nvSpPr>
          <p:cNvPr id="3" name="Freeform 3"/>
          <p:cNvSpPr/>
          <p:nvPr/>
        </p:nvSpPr>
        <p:spPr>
          <a:xfrm>
            <a:off x="3774455" y="416445"/>
            <a:ext cx="12024304" cy="9454109"/>
          </a:xfrm>
          <a:custGeom>
            <a:avLst/>
            <a:gdLst/>
            <a:ahLst/>
            <a:cxnLst/>
            <a:rect l="l" t="t" r="r" b="b"/>
            <a:pathLst>
              <a:path w="12024304" h="9454109">
                <a:moveTo>
                  <a:pt x="0" y="0"/>
                </a:moveTo>
                <a:lnTo>
                  <a:pt x="12024304" y="0"/>
                </a:lnTo>
                <a:lnTo>
                  <a:pt x="12024304" y="9454110"/>
                </a:lnTo>
                <a:lnTo>
                  <a:pt x="0" y="9454110"/>
                </a:lnTo>
                <a:lnTo>
                  <a:pt x="0" y="0"/>
                </a:lnTo>
                <a:close/>
              </a:path>
            </a:pathLst>
          </a:custGeom>
          <a:blipFill>
            <a:blip r:embed="rId4"/>
            <a:stretch>
              <a:fillRect/>
            </a:stretch>
          </a:blipFill>
        </p:spPr>
      </p:sp>
      <p:sp>
        <p:nvSpPr>
          <p:cNvPr id="4" name="Freeform 4"/>
          <p:cNvSpPr/>
          <p:nvPr/>
        </p:nvSpPr>
        <p:spPr>
          <a:xfrm rot="1082301">
            <a:off x="15745476" y="-4732175"/>
            <a:ext cx="11928886" cy="8231043"/>
          </a:xfrm>
          <a:custGeom>
            <a:avLst/>
            <a:gdLst/>
            <a:ahLst/>
            <a:cxnLst/>
            <a:rect l="l" t="t" r="r" b="b"/>
            <a:pathLst>
              <a:path w="11928886" h="8231043">
                <a:moveTo>
                  <a:pt x="0" y="0"/>
                </a:moveTo>
                <a:lnTo>
                  <a:pt x="11928887" y="0"/>
                </a:lnTo>
                <a:lnTo>
                  <a:pt x="11928887" y="8231043"/>
                </a:lnTo>
                <a:lnTo>
                  <a:pt x="0" y="8231043"/>
                </a:lnTo>
                <a:lnTo>
                  <a:pt x="0" y="0"/>
                </a:lnTo>
                <a:close/>
              </a:path>
            </a:pathLst>
          </a:custGeom>
          <a:blipFill>
            <a:blip r:embed="rId2">
              <a:alphaModFix amt="50000"/>
              <a:extLst>
                <a:ext uri="{96DAC541-7B7A-43D3-8B79-37D633B846F1}">
                  <asvg:svgBlip xmlns:asvg="http://schemas.microsoft.com/office/drawing/2016/SVG/main" r:embed="rId3"/>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843</Words>
  <Application>Microsoft Office PowerPoint</Application>
  <PresentationFormat>Custom</PresentationFormat>
  <Paragraphs>83</Paragraphs>
  <Slides>15</Slides>
  <Notes>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Proxima Nova</vt:lpstr>
      <vt:lpstr>Roboto</vt:lpstr>
      <vt:lpstr>Calibri</vt:lpstr>
      <vt:lpstr>Arial</vt:lpstr>
      <vt:lpstr>Abril Fatface Italics</vt:lpstr>
      <vt:lpstr>Abril Fatface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Gadget</dc:title>
  <cp:lastModifiedBy>Ganesh Tiwari</cp:lastModifiedBy>
  <cp:revision>11</cp:revision>
  <dcterms:created xsi:type="dcterms:W3CDTF">2006-08-16T00:00:00Z</dcterms:created>
  <dcterms:modified xsi:type="dcterms:W3CDTF">2025-05-08T01:06:11Z</dcterms:modified>
  <dc:identifier>DAGmdt2QCMA</dc:identifier>
</cp:coreProperties>
</file>